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sldIdLst>
    <p:sldId id="256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74" r:id="rId13"/>
    <p:sldId id="301" r:id="rId14"/>
    <p:sldId id="302" r:id="rId15"/>
    <p:sldId id="303" r:id="rId16"/>
    <p:sldId id="304" r:id="rId17"/>
    <p:sldId id="306" r:id="rId18"/>
    <p:sldId id="307" r:id="rId19"/>
    <p:sldId id="375" r:id="rId20"/>
    <p:sldId id="308" r:id="rId21"/>
    <p:sldId id="309" r:id="rId22"/>
    <p:sldId id="310" r:id="rId23"/>
    <p:sldId id="311" r:id="rId24"/>
    <p:sldId id="312" r:id="rId25"/>
    <p:sldId id="313" r:id="rId26"/>
    <p:sldId id="376" r:id="rId27"/>
    <p:sldId id="377" r:id="rId28"/>
    <p:sldId id="314" r:id="rId29"/>
    <p:sldId id="315" r:id="rId30"/>
    <p:sldId id="316" r:id="rId31"/>
    <p:sldId id="317" r:id="rId32"/>
    <p:sldId id="325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6" r:id="rId41"/>
    <p:sldId id="327" r:id="rId42"/>
    <p:sldId id="328" r:id="rId43"/>
    <p:sldId id="336" r:id="rId44"/>
    <p:sldId id="335" r:id="rId45"/>
    <p:sldId id="330" r:id="rId46"/>
    <p:sldId id="380" r:id="rId47"/>
    <p:sldId id="378" r:id="rId48"/>
    <p:sldId id="331" r:id="rId49"/>
    <p:sldId id="332" r:id="rId50"/>
    <p:sldId id="333" r:id="rId51"/>
    <p:sldId id="334" r:id="rId52"/>
    <p:sldId id="305" r:id="rId53"/>
    <p:sldId id="337" r:id="rId54"/>
    <p:sldId id="338" r:id="rId55"/>
    <p:sldId id="339" r:id="rId56"/>
    <p:sldId id="348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282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5827"/>
  </p:normalViewPr>
  <p:slideViewPr>
    <p:cSldViewPr snapToGrid="0" snapToObjects="1">
      <p:cViewPr varScale="1">
        <p:scale>
          <a:sx n="109" d="100"/>
          <a:sy n="109" d="100"/>
        </p:scale>
        <p:origin x="1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A28A-7721-F64C-B123-832430C09039}" type="datetimeFigureOut">
              <a:rPr lang="en-TW" smtClean="0"/>
              <a:t>2020/9/9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EAC83-1B96-0C4A-9DD5-6B6639F8F36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662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74974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EAC83-1B96-0C4A-9DD5-6B6639F8F369}" type="slidenum">
              <a:rPr lang="en-TW" smtClean="0"/>
              <a:t>76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651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BDE2-1F07-324D-B982-01C59B1DC6D5}" type="datetime1">
              <a:rPr lang="en-US" smtClean="0"/>
              <a:t>9/9/20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2300" y="6357622"/>
            <a:ext cx="2057400" cy="365125"/>
          </a:xfrm>
        </p:spPr>
        <p:txBody>
          <a:bodyPr/>
          <a:lstStyle>
            <a:lvl1pPr>
              <a:defRPr b="1"/>
            </a:lvl1pPr>
          </a:lstStyle>
          <a:p>
            <a:fld id="{14B373FC-FF3A-C64D-BE97-055D2267A4A7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1968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767E-042F-4949-9A09-DE3A3EF3CB94}" type="datetime1">
              <a:rPr lang="en-US" smtClean="0"/>
              <a:t>9/9/20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37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8F-4376-124D-97DE-C6F9FB49F258}" type="datetime1">
              <a:rPr lang="en-US" smtClean="0"/>
              <a:t>9/9/20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025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2" y="136524"/>
            <a:ext cx="8660675" cy="843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662" y="1149530"/>
            <a:ext cx="8660674" cy="5460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C4F9-7826-BC4B-9646-62CC3E8170CD}" type="datetime1">
              <a:rPr lang="en-US" smtClean="0"/>
              <a:t>9/9/20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276" y="6356351"/>
            <a:ext cx="2057400" cy="365125"/>
          </a:xfrm>
        </p:spPr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57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75A-342C-2B41-BF7A-902C48D0504D}" type="datetime1">
              <a:rPr lang="en-US" smtClean="0"/>
              <a:t>9/9/20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54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E5EB-F1DF-2C4B-9CD8-3B36810FC42C}" type="datetime1">
              <a:rPr lang="en-US" smtClean="0"/>
              <a:t>9/9/20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9007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898E-B0AD-A749-977B-D1E10CC6B42E}" type="datetime1">
              <a:rPr lang="en-US" smtClean="0"/>
              <a:t>9/9/20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6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6E29-885F-5A41-8819-F82CFA759422}" type="datetime1">
              <a:rPr lang="en-US" smtClean="0"/>
              <a:t>9/9/20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495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8F63-80A5-8340-B996-3996185D321C}" type="datetime1">
              <a:rPr lang="en-US" smtClean="0"/>
              <a:t>9/9/20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9181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B0C6-54DE-B149-9851-D77BEA7C0A0D}" type="datetime1">
              <a:rPr lang="en-US" smtClean="0"/>
              <a:t>9/9/20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790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1AAD0-F7EF-B54D-ACE9-3FDA9D8EDA8E}" type="datetime1">
              <a:rPr lang="en-US" smtClean="0"/>
              <a:t>9/9/20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1299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984E-59AC-B84A-9933-4B0FE8048C91}" type="datetime1">
              <a:rPr lang="en-US" smtClean="0"/>
              <a:t>9/9/20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373FC-FF3A-C64D-BE97-055D2267A4A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9982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2C3-A44D-0E4D-958E-8B57D011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06638"/>
          </a:xfrm>
        </p:spPr>
        <p:txBody>
          <a:bodyPr>
            <a:no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 </a:t>
            </a:r>
            <a:r>
              <a:rPr lang="en-US" b="1" dirty="0"/>
              <a:t>Topic 2 – </a:t>
            </a:r>
            <a:br>
              <a:rPr lang="en-US" b="1" dirty="0"/>
            </a:br>
            <a:r>
              <a:rPr lang="en-US" b="1" dirty="0"/>
              <a:t>Programming Revision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B78FD-EE24-6746-AC0A-89F05B52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07" y="3686440"/>
            <a:ext cx="2235386" cy="2980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7E29D-F433-C445-AE29-2BD5F9B6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15" y="3686440"/>
            <a:ext cx="2096770" cy="298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CB09-1C78-B145-AEDB-C81C0A02D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" y="3686440"/>
            <a:ext cx="2282190" cy="2995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5D41B5-5904-0F4C-8FBA-D22D6293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61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CD6B-208F-D341-B557-9E4651CC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Variables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35951-EB51-8E4A-8E66-6AD271F49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can be given an initial value in the declaration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	int sum = 0; </a:t>
            </a:r>
          </a:p>
          <a:p>
            <a:pPr marL="0" indent="0">
              <a:buNone/>
            </a:pPr>
            <a:r>
              <a:rPr lang="en-US" b="1" dirty="0"/>
              <a:t>	int base = 32, max = 149; 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 a variable is not initialized, the value of that variable is undefined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347D0-9ACF-A242-9CB1-F92BC0CA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1252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6B50-F0DC-DD49-9697-5B442769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Scope &amp; garbage collection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823DE-898E-794B-A90A-163391E1B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defined within a member function are local to that function (this is referred to as the scope of a variable) </a:t>
            </a:r>
          </a:p>
          <a:p>
            <a:pPr marL="0" indent="0">
              <a:buNone/>
            </a:pPr>
            <a:r>
              <a:rPr lang="en-US" dirty="0"/>
              <a:t>	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50;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pPr marL="0" indent="0">
              <a:buNone/>
            </a:pPr>
            <a:r>
              <a:rPr lang="en-US" dirty="0"/>
              <a:t>		…</a:t>
            </a:r>
          </a:p>
          <a:p>
            <a:pPr marL="0" indent="0">
              <a:buNone/>
            </a:pPr>
            <a:r>
              <a:rPr lang="en-US" dirty="0"/>
              <a:t>	} </a:t>
            </a:r>
          </a:p>
          <a:p>
            <a:r>
              <a:rPr lang="en-US" dirty="0"/>
              <a:t>Local variables are destroyed (garbage collected) when function exits (or goes out of scope.) </a:t>
            </a:r>
          </a:p>
          <a:p>
            <a:r>
              <a:rPr lang="en-US" dirty="0"/>
              <a:t>Programmer need not worry about de-allocating memory for out of scope objects/variables. </a:t>
            </a:r>
          </a:p>
          <a:p>
            <a:pPr lvl="1"/>
            <a:r>
              <a:rPr lang="en-US" dirty="0"/>
              <a:t>Unlike in C or C++ </a:t>
            </a:r>
          </a:p>
          <a:p>
            <a:endParaRPr lang="en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30936-72BA-874D-A04C-5961690B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11</a:t>
            </a:fld>
            <a:endParaRPr lang="en-TW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196875A-F756-E241-98C9-6F917392B7E6}"/>
              </a:ext>
            </a:extLst>
          </p:cNvPr>
          <p:cNvSpPr/>
          <p:nvPr/>
        </p:nvSpPr>
        <p:spPr>
          <a:xfrm>
            <a:off x="4970585" y="2649415"/>
            <a:ext cx="304800" cy="105507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88556-F64F-BE45-B9DE-AAA236D0575A}"/>
              </a:ext>
            </a:extLst>
          </p:cNvPr>
          <p:cNvSpPr/>
          <p:nvPr/>
        </p:nvSpPr>
        <p:spPr>
          <a:xfrm>
            <a:off x="5352485" y="2967335"/>
            <a:ext cx="3646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// The life time of  variable </a:t>
            </a:r>
            <a:r>
              <a:rPr lang="en-US" sz="2400" dirty="0" err="1"/>
              <a:t>i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103136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FD49-7992-E94A-ADC3-349F9CAC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Assignment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DE5D9-750B-BA47-AB63-19318F21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i="1" dirty="0">
                <a:solidFill>
                  <a:srgbClr val="FF0000"/>
                </a:solidFill>
              </a:rPr>
              <a:t>assignment statement </a:t>
            </a:r>
            <a:r>
              <a:rPr lang="en-US" dirty="0"/>
              <a:t>changes the value of a variable </a:t>
            </a:r>
          </a:p>
          <a:p>
            <a:r>
              <a:rPr lang="en-US" dirty="0"/>
              <a:t>The assignment operator is the 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dirty="0"/>
              <a:t> sign 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total 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b="1" dirty="0"/>
              <a:t> 55;</a:t>
            </a:r>
          </a:p>
          <a:p>
            <a:pPr marL="0" indent="0">
              <a:buNone/>
            </a:pPr>
            <a:r>
              <a:rPr lang="en-US" b="1" dirty="0"/>
              <a:t> </a:t>
            </a:r>
            <a:endParaRPr lang="en-US" dirty="0"/>
          </a:p>
          <a:p>
            <a:r>
              <a:rPr lang="en-US" dirty="0"/>
              <a:t>The expression on the </a:t>
            </a:r>
            <a:r>
              <a:rPr lang="en-US" dirty="0">
                <a:solidFill>
                  <a:srgbClr val="FF0000"/>
                </a:solidFill>
              </a:rPr>
              <a:t>right</a:t>
            </a:r>
            <a:r>
              <a:rPr lang="en-US" dirty="0"/>
              <a:t> is evaluated and the result is stored in the variable on the </a:t>
            </a:r>
            <a:r>
              <a:rPr lang="en-US" dirty="0">
                <a:solidFill>
                  <a:srgbClr val="FF0000"/>
                </a:solidFill>
              </a:rPr>
              <a:t>left</a:t>
            </a:r>
            <a:r>
              <a:rPr lang="en-US" dirty="0"/>
              <a:t> </a:t>
            </a:r>
          </a:p>
          <a:p>
            <a:r>
              <a:rPr lang="en-US" dirty="0"/>
              <a:t>The value that was in total is </a:t>
            </a:r>
            <a:r>
              <a:rPr lang="en-US" dirty="0">
                <a:solidFill>
                  <a:srgbClr val="FF0000"/>
                </a:solidFill>
              </a:rPr>
              <a:t>overwritten</a:t>
            </a:r>
            <a:r>
              <a:rPr lang="en-US" dirty="0"/>
              <a:t> </a:t>
            </a:r>
          </a:p>
          <a:p>
            <a:r>
              <a:rPr lang="en-US" dirty="0"/>
              <a:t>You can assign only a value to a variable that is consistent with the variable's </a:t>
            </a:r>
            <a:r>
              <a:rPr lang="en-US" dirty="0">
                <a:solidFill>
                  <a:srgbClr val="FF0000"/>
                </a:solidFill>
              </a:rPr>
              <a:t>declared type </a:t>
            </a:r>
          </a:p>
          <a:p>
            <a:endParaRPr lang="en-TW" dirty="0"/>
          </a:p>
        </p:txBody>
      </p:sp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9DA2262F-0128-9D4F-9ABA-FC1B12CD093B}"/>
              </a:ext>
            </a:extLst>
          </p:cNvPr>
          <p:cNvSpPr/>
          <p:nvPr/>
        </p:nvSpPr>
        <p:spPr>
          <a:xfrm rot="10800000">
            <a:off x="4162300" y="3429000"/>
            <a:ext cx="819398" cy="371104"/>
          </a:xfrm>
          <a:prstGeom prst="curved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767B1-E092-E145-8604-F3E4EFB8CD79}"/>
              </a:ext>
            </a:extLst>
          </p:cNvPr>
          <p:cNvSpPr/>
          <p:nvPr/>
        </p:nvSpPr>
        <p:spPr>
          <a:xfrm>
            <a:off x="4981698" y="3421578"/>
            <a:ext cx="1254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assignment</a:t>
            </a:r>
            <a:endParaRPr lang="en-TW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DD8F7-2E67-614A-9FD0-ACAB49EB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8843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FD49-7992-E94A-ADC3-349F9CAC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Assignment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DE5D9-750B-BA47-AB63-19318F21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assign only a value to a variable that is consistent with the variable's </a:t>
            </a:r>
            <a:r>
              <a:rPr lang="en-US" dirty="0">
                <a:solidFill>
                  <a:srgbClr val="FF0000"/>
                </a:solidFill>
              </a:rPr>
              <a:t>declared type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dirty="0"/>
              <a:t>int total;</a:t>
            </a:r>
          </a:p>
          <a:p>
            <a:pPr marL="457200" lvl="1" indent="0">
              <a:buNone/>
            </a:pPr>
            <a:r>
              <a:rPr lang="en-US" sz="2800" dirty="0"/>
              <a:t>int exam;</a:t>
            </a:r>
          </a:p>
          <a:p>
            <a:pPr marL="457200" lvl="1" indent="0">
              <a:buNone/>
            </a:pPr>
            <a:r>
              <a:rPr lang="en-US" sz="2800" dirty="0"/>
              <a:t>total = 55;    // legal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exam = 90.5  // illegal: 90.5 is not an integer.</a:t>
            </a:r>
            <a:endParaRPr lang="en-TW" dirty="0"/>
          </a:p>
        </p:txBody>
      </p:sp>
      <p:sp>
        <p:nvSpPr>
          <p:cNvPr id="4" name="Curved Down Arrow 3">
            <a:extLst>
              <a:ext uri="{FF2B5EF4-FFF2-40B4-BE49-F238E27FC236}">
                <a16:creationId xmlns:a16="http://schemas.microsoft.com/office/drawing/2014/main" id="{9DA2262F-0128-9D4F-9ABA-FC1B12CD093B}"/>
              </a:ext>
            </a:extLst>
          </p:cNvPr>
          <p:cNvSpPr/>
          <p:nvPr/>
        </p:nvSpPr>
        <p:spPr>
          <a:xfrm rot="10800000">
            <a:off x="1161193" y="3830435"/>
            <a:ext cx="819398" cy="371104"/>
          </a:xfrm>
          <a:prstGeom prst="curved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767B1-E092-E145-8604-F3E4EFB8CD79}"/>
              </a:ext>
            </a:extLst>
          </p:cNvPr>
          <p:cNvSpPr/>
          <p:nvPr/>
        </p:nvSpPr>
        <p:spPr>
          <a:xfrm>
            <a:off x="1980591" y="3900102"/>
            <a:ext cx="14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// assignment</a:t>
            </a:r>
            <a:endParaRPr lang="en-TW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DD8F7-2E67-614A-9FD0-ACAB49EB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242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96A8-2247-AA41-A747-DABB8DD2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Primitive types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45B1-A509-A04B-A801-0661C0E4C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exactly eight primitive data types in Java </a:t>
            </a:r>
          </a:p>
          <a:p>
            <a:r>
              <a:rPr lang="en-US" dirty="0"/>
              <a:t>Four of them represent integers: 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byte, short, int, long</a:t>
            </a:r>
          </a:p>
          <a:p>
            <a:pPr lvl="2"/>
            <a:r>
              <a:rPr lang="en-US" sz="2400" dirty="0"/>
              <a:t>Example. 1, 11, 65536, -99 </a:t>
            </a:r>
          </a:p>
          <a:p>
            <a:r>
              <a:rPr lang="en-US" dirty="0"/>
              <a:t>Two of them represent floating point numbers: 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float, double </a:t>
            </a:r>
          </a:p>
          <a:p>
            <a:pPr lvl="2"/>
            <a:r>
              <a:rPr lang="en-US" sz="2400" dirty="0"/>
              <a:t>Example. 3.1416, 0.33</a:t>
            </a:r>
          </a:p>
          <a:p>
            <a:r>
              <a:rPr lang="en-US" dirty="0"/>
              <a:t>One of them represents characters: 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char </a:t>
            </a:r>
          </a:p>
          <a:p>
            <a:pPr lvl="2"/>
            <a:r>
              <a:rPr lang="en-US" sz="2400" dirty="0"/>
              <a:t>Example. ‘set’, ‘A’</a:t>
            </a:r>
          </a:p>
          <a:p>
            <a:r>
              <a:rPr lang="en-US" dirty="0"/>
              <a:t>And one of them represents true/false </a:t>
            </a:r>
            <a:r>
              <a:rPr lang="en-US" dirty="0" err="1"/>
              <a:t>boolean</a:t>
            </a:r>
            <a:r>
              <a:rPr lang="en-US" dirty="0"/>
              <a:t> values: 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Boolean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6F4A3-7B4F-FF44-82A8-59A14D8F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589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AF12-2B4C-5240-85A6-5F9D6A4F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Bits and bytes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96166-C54D-7F4E-B0A0-220C6BA5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single bit is a </a:t>
            </a:r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or a </a:t>
            </a:r>
            <a:r>
              <a:rPr lang="en-US" dirty="0">
                <a:solidFill>
                  <a:srgbClr val="FF0000"/>
                </a:solidFill>
              </a:rPr>
              <a:t>zero</a:t>
            </a:r>
            <a:r>
              <a:rPr lang="en-US" dirty="0"/>
              <a:t>, a </a:t>
            </a:r>
            <a:r>
              <a:rPr lang="en-US" dirty="0">
                <a:solidFill>
                  <a:srgbClr val="FF0000"/>
                </a:solidFill>
              </a:rPr>
              <a:t>true</a:t>
            </a:r>
            <a:r>
              <a:rPr lang="en-US" dirty="0"/>
              <a:t> or a </a:t>
            </a:r>
            <a:r>
              <a:rPr lang="en-US" dirty="0">
                <a:solidFill>
                  <a:srgbClr val="FF0000"/>
                </a:solidFill>
              </a:rPr>
              <a:t>false</a:t>
            </a:r>
            <a:r>
              <a:rPr lang="en-US" dirty="0"/>
              <a:t>, a "flag" which is </a:t>
            </a:r>
            <a:r>
              <a:rPr lang="en-US" dirty="0">
                <a:solidFill>
                  <a:srgbClr val="FF0000"/>
                </a:solidFill>
              </a:rPr>
              <a:t>on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off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A byte is made up of </a:t>
            </a:r>
            <a:r>
              <a:rPr lang="en-US" dirty="0">
                <a:solidFill>
                  <a:srgbClr val="FF0000"/>
                </a:solidFill>
              </a:rPr>
              <a:t>8 bits </a:t>
            </a:r>
            <a:r>
              <a:rPr lang="en-US" dirty="0"/>
              <a:t>like this : 10110001 </a:t>
            </a:r>
          </a:p>
          <a:p>
            <a:endParaRPr lang="en-US" dirty="0"/>
          </a:p>
          <a:p>
            <a:r>
              <a:rPr lang="en-US" dirty="0"/>
              <a:t>1 Kilobyte = about 1,000 bytes (1,024 to be precise) </a:t>
            </a:r>
          </a:p>
          <a:p>
            <a:r>
              <a:rPr lang="en-US" dirty="0"/>
              <a:t>1 Megabyte = about 1,000,000 bytes (1,024 * 1,024) </a:t>
            </a:r>
          </a:p>
          <a:p>
            <a:r>
              <a:rPr lang="en-US" dirty="0"/>
              <a:t>1 Gigabyte = about 1,000,000,000 bytes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D5EF2-B4EB-F54E-96B4-4A92FD1F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2189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D635-483D-4E44-AADF-FA644216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Primitive types </a:t>
            </a:r>
            <a:endParaRPr lang="en-TW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82D06C-67AF-FB4B-B75C-EFE56F2ED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226059"/>
              </p:ext>
            </p:extLst>
          </p:nvPr>
        </p:nvGraphicFramePr>
        <p:xfrm>
          <a:off x="241662" y="1491369"/>
          <a:ext cx="8660676" cy="437504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35876">
                  <a:extLst>
                    <a:ext uri="{9D8B030D-6E8A-4147-A177-3AD203B41FA5}">
                      <a16:colId xmlns:a16="http://schemas.microsoft.com/office/drawing/2014/main" val="64718980"/>
                    </a:ext>
                  </a:extLst>
                </a:gridCol>
                <a:gridCol w="5985162">
                  <a:extLst>
                    <a:ext uri="{9D8B030D-6E8A-4147-A177-3AD203B41FA5}">
                      <a16:colId xmlns:a16="http://schemas.microsoft.com/office/drawing/2014/main" val="3046674112"/>
                    </a:ext>
                  </a:extLst>
                </a:gridCol>
                <a:gridCol w="1539638">
                  <a:extLst>
                    <a:ext uri="{9D8B030D-6E8A-4147-A177-3AD203B41FA5}">
                      <a16:colId xmlns:a16="http://schemas.microsoft.com/office/drawing/2014/main" val="1394005458"/>
                    </a:ext>
                  </a:extLst>
                </a:gridCol>
              </a:tblGrid>
              <a:tr h="50205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TW" sz="2800" b="1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TW" sz="2800" b="1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</a:t>
                      </a:r>
                      <a:endParaRPr lang="en-TW" sz="2800" b="1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153511"/>
                  </a:ext>
                </a:extLst>
              </a:tr>
              <a:tr h="8606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</a:t>
                      </a:r>
                      <a:endParaRPr lang="en-TW" sz="24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type, with range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–2,147,483,648 . . . 2,147,483,647 </a:t>
                      </a:r>
                      <a:endParaRPr lang="en-TW" sz="24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bytes </a:t>
                      </a:r>
                      <a:endParaRPr lang="en-TW" sz="24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9407043"/>
                  </a:ext>
                </a:extLst>
              </a:tr>
              <a:tr h="8606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 </a:t>
                      </a:r>
                      <a:endParaRPr lang="en-TW" sz="24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type describing a single byte, with range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–128 . . . 127 </a:t>
                      </a:r>
                      <a:endParaRPr lang="en-TW" sz="24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byte </a:t>
                      </a:r>
                      <a:endParaRPr lang="en-TW" sz="24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7729107"/>
                  </a:ext>
                </a:extLst>
              </a:tr>
              <a:tr h="8606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 </a:t>
                      </a:r>
                      <a:endParaRPr lang="en-TW" sz="24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short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type, with range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–32768 . . . 32767 </a:t>
                      </a:r>
                      <a:endParaRPr lang="en-TW" sz="24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bytes </a:t>
                      </a:r>
                      <a:endParaRPr lang="en-TW" sz="24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6501879"/>
                  </a:ext>
                </a:extLst>
              </a:tr>
              <a:tr h="12909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</a:t>
                      </a:r>
                      <a:endParaRPr lang="en-TW" sz="240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long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type, with range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–9,223,372,036,854,775,808 . . . 9,223,372,036,854,775,807 </a:t>
                      </a:r>
                      <a:endParaRPr lang="en-TW" sz="24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bytes </a:t>
                      </a:r>
                      <a:endParaRPr lang="en-TW" sz="2400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07600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03881-49A7-B741-A55B-F4337BEC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19603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D635-483D-4E44-AADF-FA644216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Primitive types </a:t>
            </a:r>
            <a:endParaRPr lang="en-TW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82D06C-67AF-FB4B-B75C-EFE56F2ED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565293"/>
              </p:ext>
            </p:extLst>
          </p:nvPr>
        </p:nvGraphicFramePr>
        <p:xfrm>
          <a:off x="241662" y="1491369"/>
          <a:ext cx="8660676" cy="48500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35876">
                  <a:extLst>
                    <a:ext uri="{9D8B030D-6E8A-4147-A177-3AD203B41FA5}">
                      <a16:colId xmlns:a16="http://schemas.microsoft.com/office/drawing/2014/main" val="64718980"/>
                    </a:ext>
                  </a:extLst>
                </a:gridCol>
                <a:gridCol w="5985162">
                  <a:extLst>
                    <a:ext uri="{9D8B030D-6E8A-4147-A177-3AD203B41FA5}">
                      <a16:colId xmlns:a16="http://schemas.microsoft.com/office/drawing/2014/main" val="3046674112"/>
                    </a:ext>
                  </a:extLst>
                </a:gridCol>
                <a:gridCol w="1539638">
                  <a:extLst>
                    <a:ext uri="{9D8B030D-6E8A-4147-A177-3AD203B41FA5}">
                      <a16:colId xmlns:a16="http://schemas.microsoft.com/office/drawing/2014/main" val="1394005458"/>
                    </a:ext>
                  </a:extLst>
                </a:gridCol>
              </a:tblGrid>
              <a:tr h="49728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TW" sz="2800" b="1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TW" sz="2800" b="1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</a:t>
                      </a:r>
                      <a:endParaRPr lang="en-TW" sz="2800" b="1" dirty="0">
                        <a:effectLst/>
                        <a:latin typeface="Times New Roman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7153511"/>
                  </a:ext>
                </a:extLst>
              </a:tr>
              <a:tr h="127873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double-precision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floating-point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type, with a range of about ±10308 and about 15 significant decimal digits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bytes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709407043"/>
                  </a:ext>
                </a:extLst>
              </a:tr>
              <a:tr h="127873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single-precision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floating-point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type, with a range of about ±1038 and about 7 significant decimal digits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bytes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197729107"/>
                  </a:ext>
                </a:extLst>
              </a:tr>
              <a:tr h="852487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character type, representing code units in the Unicode encoding scheme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bytes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906501879"/>
                  </a:ext>
                </a:extLst>
              </a:tr>
              <a:tr h="942821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type with the two truth values false and true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bit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324076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08790-8200-6C4F-AAF5-F54CBBDF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39433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5C1F5-DF1D-E746-8B2A-F855727A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Number types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A1C27-20A0-194C-98DC-4374B20B2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Illegal to assign a floating-point expression to an integer variable </a:t>
            </a:r>
          </a:p>
          <a:p>
            <a:pPr marL="0" indent="0">
              <a:buNone/>
            </a:pPr>
            <a:r>
              <a:rPr lang="en-US" sz="2400" b="1" dirty="0"/>
              <a:t>	double balance = 13.75; </a:t>
            </a:r>
          </a:p>
          <a:p>
            <a:pPr marL="0" indent="0">
              <a:buNone/>
            </a:pPr>
            <a:r>
              <a:rPr lang="en-US" sz="2400" b="1" dirty="0"/>
              <a:t>	int dollars = balance; // Error 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Casts</a:t>
            </a:r>
            <a:r>
              <a:rPr lang="en-US" sz="2400" dirty="0"/>
              <a:t>: used to convert a value to a different type 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	int dollars = </a:t>
            </a:r>
            <a:r>
              <a:rPr lang="en-US" sz="2400" b="1" dirty="0">
                <a:solidFill>
                  <a:srgbClr val="FF0000"/>
                </a:solidFill>
              </a:rPr>
              <a:t>(int)</a:t>
            </a:r>
            <a:r>
              <a:rPr lang="en-US" sz="2400" b="1" dirty="0"/>
              <a:t> balance; // OK </a:t>
            </a:r>
            <a:endParaRPr lang="en-US" sz="2400" dirty="0"/>
          </a:p>
          <a:p>
            <a:r>
              <a:rPr lang="en-US" sz="2400" dirty="0" err="1">
                <a:solidFill>
                  <a:srgbClr val="FF0000"/>
                </a:solidFill>
              </a:rPr>
              <a:t>Math.round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converts a floating-point number to </a:t>
            </a:r>
            <a:r>
              <a:rPr lang="en-US" sz="2400" b="1" dirty="0">
                <a:solidFill>
                  <a:srgbClr val="FF0000"/>
                </a:solidFill>
              </a:rPr>
              <a:t>nearest</a:t>
            </a:r>
            <a:r>
              <a:rPr lang="en-US" sz="2400" dirty="0"/>
              <a:t> integer </a:t>
            </a:r>
          </a:p>
          <a:p>
            <a:pPr marL="0" indent="0">
              <a:buNone/>
            </a:pPr>
            <a:r>
              <a:rPr lang="en-US" sz="2400" b="1" dirty="0"/>
              <a:t>	long rounded = </a:t>
            </a:r>
            <a:r>
              <a:rPr lang="en-US" sz="2400" b="1" dirty="0" err="1"/>
              <a:t>Math.round</a:t>
            </a:r>
            <a:r>
              <a:rPr lang="en-US" sz="2400" b="1" dirty="0"/>
              <a:t>(balance); </a:t>
            </a:r>
          </a:p>
          <a:p>
            <a:pPr marL="0" indent="0">
              <a:buNone/>
            </a:pPr>
            <a:r>
              <a:rPr lang="en-US" sz="2400" b="1" dirty="0"/>
              <a:t>	// if balance is 13.75, then rounded is set to 14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Example.</a:t>
            </a:r>
          </a:p>
          <a:p>
            <a:pPr lvl="1"/>
            <a:r>
              <a:rPr lang="en-US" sz="2000" dirty="0"/>
              <a:t>long rounded = </a:t>
            </a:r>
            <a:r>
              <a:rPr lang="en-US" sz="2000" dirty="0" err="1"/>
              <a:t>Math.round</a:t>
            </a:r>
            <a:r>
              <a:rPr lang="en-US" sz="2000" dirty="0"/>
              <a:t>(-3.7);</a:t>
            </a:r>
          </a:p>
          <a:p>
            <a:pPr lvl="1"/>
            <a:r>
              <a:rPr lang="en-US" sz="2000" dirty="0"/>
              <a:t>long rounded = </a:t>
            </a:r>
            <a:r>
              <a:rPr lang="en-US" sz="2000" dirty="0" err="1"/>
              <a:t>Math.round</a:t>
            </a:r>
            <a:r>
              <a:rPr lang="en-US" sz="2000" dirty="0"/>
              <a:t>(-4.2);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F242-CAB7-2344-8344-6A23AD83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347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B6C5-D07C-BB44-B71F-002FA814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Examples of Math.round()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9425-53C6-E341-9D1E-F46A3A8C9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Math.round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converts a floating-point number to </a:t>
            </a:r>
            <a:r>
              <a:rPr lang="en-US" b="1" dirty="0">
                <a:solidFill>
                  <a:srgbClr val="FF0000"/>
                </a:solidFill>
              </a:rPr>
              <a:t>nearest</a:t>
            </a:r>
            <a:r>
              <a:rPr lang="en-US" dirty="0"/>
              <a:t> integer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 err="1"/>
              <a:t>Math.round</a:t>
            </a:r>
            <a:r>
              <a:rPr lang="en-US" sz="2800" dirty="0"/>
              <a:t>(</a:t>
            </a:r>
            <a:r>
              <a:rPr lang="zh-TW" altLang="en-US" sz="2800" dirty="0"/>
              <a:t> </a:t>
            </a:r>
            <a:r>
              <a:rPr lang="en-US" sz="2800" dirty="0"/>
              <a:t>11.5)</a:t>
            </a:r>
            <a:r>
              <a:rPr lang="zh-TW" altLang="en-US" sz="2800" dirty="0"/>
              <a:t>   </a:t>
            </a:r>
            <a:r>
              <a:rPr lang="en-US" sz="2800" dirty="0"/>
              <a:t>=</a:t>
            </a:r>
            <a:r>
              <a:rPr lang="zh-TW" altLang="en-US" sz="2800" dirty="0"/>
              <a:t> </a:t>
            </a:r>
            <a:r>
              <a:rPr lang="en-US" sz="2800" dirty="0"/>
              <a:t>12</a:t>
            </a:r>
          </a:p>
          <a:p>
            <a:pPr marL="457200" lvl="1" indent="0">
              <a:buNone/>
            </a:pPr>
            <a:r>
              <a:rPr lang="en-US" sz="2800" dirty="0" err="1"/>
              <a:t>Math.round</a:t>
            </a:r>
            <a:r>
              <a:rPr lang="en-US" sz="2800" dirty="0"/>
              <a:t>(-11.5)</a:t>
            </a:r>
            <a:r>
              <a:rPr lang="zh-TW" altLang="en-US" sz="2800" dirty="0"/>
              <a:t>   </a:t>
            </a:r>
            <a:r>
              <a:rPr lang="en-US" sz="2800" dirty="0"/>
              <a:t>=</a:t>
            </a:r>
            <a:r>
              <a:rPr lang="zh-TW" altLang="en-US" sz="2800" dirty="0"/>
              <a:t> </a:t>
            </a:r>
            <a:r>
              <a:rPr lang="en-US" sz="2800" dirty="0"/>
              <a:t>-11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 err="1"/>
              <a:t>Math.round</a:t>
            </a:r>
            <a:r>
              <a:rPr lang="en-US" sz="2800" dirty="0"/>
              <a:t>(</a:t>
            </a:r>
            <a:r>
              <a:rPr lang="zh-TW" altLang="en-US" sz="2800" dirty="0"/>
              <a:t> </a:t>
            </a:r>
            <a:r>
              <a:rPr lang="en-US" sz="2800" dirty="0"/>
              <a:t>11.46)</a:t>
            </a:r>
            <a:r>
              <a:rPr lang="zh-TW" altLang="en-US" sz="2800" dirty="0"/>
              <a:t>  </a:t>
            </a:r>
            <a:r>
              <a:rPr lang="en-US" sz="2800" dirty="0"/>
              <a:t>=</a:t>
            </a:r>
            <a:r>
              <a:rPr lang="zh-TW" altLang="en-US" sz="2800" dirty="0"/>
              <a:t> </a:t>
            </a:r>
            <a:r>
              <a:rPr lang="en-US" sz="2800" dirty="0"/>
              <a:t>11</a:t>
            </a:r>
          </a:p>
          <a:p>
            <a:pPr marL="457200" lvl="1" indent="0">
              <a:buNone/>
            </a:pPr>
            <a:r>
              <a:rPr lang="en-US" sz="2800" dirty="0" err="1"/>
              <a:t>Math.round</a:t>
            </a:r>
            <a:r>
              <a:rPr lang="en-US" sz="2800" dirty="0"/>
              <a:t>(-11.46)</a:t>
            </a:r>
            <a:r>
              <a:rPr lang="zh-TW" altLang="en-US" sz="2800" dirty="0"/>
              <a:t>  </a:t>
            </a:r>
            <a:r>
              <a:rPr lang="en-US" sz="2800" dirty="0"/>
              <a:t>=</a:t>
            </a:r>
            <a:r>
              <a:rPr lang="zh-TW" altLang="en-US" sz="2800" dirty="0"/>
              <a:t> </a:t>
            </a:r>
            <a:r>
              <a:rPr lang="en-US" sz="2800" dirty="0"/>
              <a:t>-11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 err="1"/>
              <a:t>Math.round</a:t>
            </a:r>
            <a:r>
              <a:rPr lang="en-US" sz="2800" dirty="0"/>
              <a:t>(</a:t>
            </a:r>
            <a:r>
              <a:rPr lang="zh-TW" altLang="en-US" sz="2800" dirty="0"/>
              <a:t> </a:t>
            </a:r>
            <a:r>
              <a:rPr lang="en-US" sz="2800" dirty="0"/>
              <a:t>11.68)</a:t>
            </a:r>
            <a:r>
              <a:rPr lang="zh-TW" altLang="en-US" sz="2800" dirty="0"/>
              <a:t>  </a:t>
            </a:r>
            <a:r>
              <a:rPr lang="en-US" sz="2800" dirty="0"/>
              <a:t>=</a:t>
            </a:r>
            <a:r>
              <a:rPr lang="zh-TW" altLang="en-US" sz="2800" dirty="0"/>
              <a:t> </a:t>
            </a:r>
            <a:r>
              <a:rPr lang="en-US" sz="2800" dirty="0"/>
              <a:t>12</a:t>
            </a:r>
          </a:p>
          <a:p>
            <a:pPr marL="457200" lvl="1" indent="0">
              <a:buNone/>
            </a:pPr>
            <a:r>
              <a:rPr lang="en-US" sz="2800" dirty="0" err="1"/>
              <a:t>Math.round</a:t>
            </a:r>
            <a:r>
              <a:rPr lang="en-US" sz="2800" dirty="0"/>
              <a:t>(-11.68)</a:t>
            </a:r>
            <a:r>
              <a:rPr lang="zh-TW" altLang="en-US" sz="2800" dirty="0"/>
              <a:t>  </a:t>
            </a:r>
            <a:r>
              <a:rPr lang="en-US" sz="2800" dirty="0"/>
              <a:t>=</a:t>
            </a:r>
            <a:r>
              <a:rPr lang="zh-TW" altLang="en-US" sz="2800" dirty="0"/>
              <a:t> </a:t>
            </a:r>
            <a:r>
              <a:rPr lang="en-US" sz="2800" dirty="0"/>
              <a:t>-12</a:t>
            </a:r>
            <a:endParaRPr lang="en-TW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B9D77-2003-0B4E-8AB9-42EED177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4864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BA97-22F4-9D4A-ABBC-39BCDE9C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Programming language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3CB5A-60D8-504E-BF54-3DD13E6F4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need to use some programming language to represent data structures and algorithms </a:t>
            </a:r>
          </a:p>
          <a:p>
            <a:endParaRPr lang="en-US" dirty="0"/>
          </a:p>
          <a:p>
            <a:r>
              <a:rPr lang="en-US" dirty="0"/>
              <a:t>In this class, we will use the Java language 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you could use any other programming language to encode the same ideas - another popular language is C++ </a:t>
            </a:r>
          </a:p>
          <a:p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64432-22CE-3648-8EAD-B5F21BB60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21" r="29119"/>
          <a:stretch/>
        </p:blipFill>
        <p:spPr>
          <a:xfrm>
            <a:off x="6936376" y="1676217"/>
            <a:ext cx="1440180" cy="2374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C3E11-D23F-C243-83B6-50024C2B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538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73E9-BBBD-B04E-939C-A2B70787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Arithmetic expressions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CAD38-692C-A64C-BF5B-E5CC6E983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Arithmetic expressions </a:t>
            </a:r>
            <a:r>
              <a:rPr lang="en-US" dirty="0"/>
              <a:t>compute numeric results and make use of the arithmetic operators: </a:t>
            </a:r>
            <a:br>
              <a:rPr lang="en-US" dirty="0"/>
            </a:b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either or both operands associated with an arithmetic operator are floating point, the result is a floating point 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925388-9512-114F-B707-0DBF15EC3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491317"/>
              </p:ext>
            </p:extLst>
          </p:nvPr>
        </p:nvGraphicFramePr>
        <p:xfrm>
          <a:off x="2026721" y="2121395"/>
          <a:ext cx="5090556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4873">
                  <a:extLst>
                    <a:ext uri="{9D8B030D-6E8A-4147-A177-3AD203B41FA5}">
                      <a16:colId xmlns:a16="http://schemas.microsoft.com/office/drawing/2014/main" val="3037366886"/>
                    </a:ext>
                  </a:extLst>
                </a:gridCol>
                <a:gridCol w="2125683">
                  <a:extLst>
                    <a:ext uri="{9D8B030D-6E8A-4147-A177-3AD203B41FA5}">
                      <a16:colId xmlns:a16="http://schemas.microsoft.com/office/drawing/2014/main" val="538840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TW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operator</a:t>
                      </a:r>
                      <a:endParaRPr lang="en-TW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2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Addition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8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3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Subtraction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8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9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Multiplication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8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6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Division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8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78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Remainder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28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93010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A84D7-6293-034B-95F9-4C18670C5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7679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F3F3-91DC-E24D-997F-2AFF932E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Modulus operator %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50D3E7-A372-1D4F-BE5E-AE5EBC3D9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F0000"/>
                    </a:solidFill>
                  </a:rPr>
                  <a:t>%</a:t>
                </a:r>
                <a:r>
                  <a:rPr lang="en-US" dirty="0"/>
                  <a:t> symbol is the modulus operator </a:t>
                </a:r>
              </a:p>
              <a:p>
                <a:r>
                  <a:rPr lang="en-US" dirty="0"/>
                  <a:t>This divides the first number by the second number and gives you the </a:t>
                </a:r>
                <a:r>
                  <a:rPr lang="en-US" b="1" dirty="0">
                    <a:solidFill>
                      <a:srgbClr val="FF0000"/>
                    </a:solidFill>
                  </a:rPr>
                  <a:t>remainder</a:t>
                </a:r>
                <a:r>
                  <a:rPr lang="en-US" dirty="0"/>
                  <a:t> </a:t>
                </a:r>
              </a:p>
              <a:p>
                <a:endParaRPr lang="en-US" dirty="0"/>
              </a:p>
              <a:p>
                <a:r>
                  <a:rPr lang="en-US" dirty="0"/>
                  <a:t>Example. (In Java)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55 % 10=5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(−3)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10 % 3=−1</m:t>
                    </m:r>
                  </m:oMath>
                </a14:m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%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Check those by yourself.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50D3E7-A372-1D4F-BE5E-AE5EBC3D9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 r="-14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8158F-E73F-1048-8D98-95590B9A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9590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90CC-6D51-F340-BC02-C760DBFB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Answer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DD89-9CA6-7A44-9F1C-8DA4155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of these work </a:t>
            </a:r>
          </a:p>
          <a:p>
            <a:endParaRPr lang="en-US" dirty="0"/>
          </a:p>
          <a:p>
            <a:r>
              <a:rPr lang="en-US" dirty="0"/>
              <a:t>How can we figure out how many times 7 divides into a variable called </a:t>
            </a:r>
            <a:r>
              <a:rPr lang="en-US" b="1" i="1" dirty="0">
                <a:solidFill>
                  <a:srgbClr val="FF0000"/>
                </a:solidFill>
              </a:rPr>
              <a:t>number</a:t>
            </a:r>
            <a:r>
              <a:rPr lang="en-US" dirty="0"/>
              <a:t>?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(number - (number % 7) )/ 7 </a:t>
            </a:r>
          </a:p>
          <a:p>
            <a:pPr marL="0" indent="0">
              <a:buNone/>
            </a:pPr>
            <a:r>
              <a:rPr lang="en-US" dirty="0"/>
              <a:t>	number / 7 – ((number / 7) % 1)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D7263-A026-F54D-8DB8-33FBA608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97973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9724-557F-AD40-B21B-D3B61FDD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Operator precedence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372B-5FAC-3641-95F5-C768B23F3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Operators can be combined into complex expressions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result = total + count / max - offset; </a:t>
            </a:r>
          </a:p>
          <a:p>
            <a:endParaRPr lang="en-US" dirty="0"/>
          </a:p>
          <a:p>
            <a:r>
              <a:rPr lang="en-US" dirty="0"/>
              <a:t>Multiplication, division, and remainder are evaluated prior to addition, subtraction, and string concatenation (</a:t>
            </a:r>
            <a:r>
              <a:rPr lang="en-US" dirty="0">
                <a:solidFill>
                  <a:srgbClr val="FF0000"/>
                </a:solidFill>
              </a:rPr>
              <a:t>BOMDAS</a:t>
            </a:r>
            <a:r>
              <a:rPr lang="en-US" dirty="0"/>
              <a:t> rule) </a:t>
            </a:r>
          </a:p>
          <a:p>
            <a:r>
              <a:rPr lang="en-US" dirty="0"/>
              <a:t>Arithmetic operators with the same precedence are evaluated from left to right </a:t>
            </a:r>
          </a:p>
          <a:p>
            <a:r>
              <a:rPr lang="en-US" dirty="0"/>
              <a:t>Parentheses can be used to force the evaluation order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924BA-9522-2347-BF13-ABC02D28B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7762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8A22-BC97-DC42-B623-D8B3FE71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Increment and decrement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65D4-1349-0F47-96AB-A7EAAD27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increment and decrement operators are arithmetic and operate on one operand </a:t>
            </a:r>
          </a:p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increment operator </a:t>
            </a:r>
            <a:r>
              <a:rPr lang="en-US" dirty="0"/>
              <a:t>(++) adds one to its operand </a:t>
            </a:r>
          </a:p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decrement operator </a:t>
            </a:r>
            <a:r>
              <a:rPr lang="en-US" dirty="0"/>
              <a:t>(--) subtracts one from its operand </a:t>
            </a:r>
          </a:p>
          <a:p>
            <a:r>
              <a:rPr lang="en-US" dirty="0"/>
              <a:t>The statement </a:t>
            </a:r>
          </a:p>
          <a:p>
            <a:pPr marL="0" indent="0">
              <a:buNone/>
            </a:pPr>
            <a:r>
              <a:rPr lang="en-US" dirty="0"/>
              <a:t>	count++; </a:t>
            </a:r>
          </a:p>
          <a:p>
            <a:pPr marL="0" indent="0">
              <a:buNone/>
            </a:pPr>
            <a:r>
              <a:rPr lang="en-US" dirty="0"/>
              <a:t>   is functionally equivalent to count = count + 1; </a:t>
            </a:r>
          </a:p>
          <a:p>
            <a:endParaRPr lang="en-TW" dirty="0"/>
          </a:p>
          <a:p>
            <a:pPr marL="0" indent="0" algn="ctr">
              <a:buNone/>
            </a:pPr>
            <a:r>
              <a:rPr lang="en-US" dirty="0"/>
              <a:t>count++;  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</a:t>
            </a:r>
            <a:r>
              <a:rPr lang="en-US" dirty="0">
                <a:sym typeface="Wingdings" pitchFamily="2" charset="2"/>
              </a:rPr>
              <a:t>  </a:t>
            </a:r>
            <a:r>
              <a:rPr lang="en-US" dirty="0"/>
              <a:t>count = count + 1; </a:t>
            </a:r>
          </a:p>
          <a:p>
            <a:pPr marL="0" indent="0" algn="ctr">
              <a:buNone/>
            </a:pPr>
            <a:r>
              <a:rPr lang="en-US" dirty="0"/>
              <a:t>count--;  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</a:t>
            </a:r>
            <a:r>
              <a:rPr lang="en-US" dirty="0">
                <a:sym typeface="Wingdings" pitchFamily="2" charset="2"/>
              </a:rPr>
              <a:t>  </a:t>
            </a:r>
            <a:r>
              <a:rPr lang="en-US" dirty="0"/>
              <a:t>count = count - 1;</a:t>
            </a:r>
            <a:endParaRPr lang="en-TW" dirty="0"/>
          </a:p>
          <a:p>
            <a:pPr marL="0" indent="0" algn="ctr">
              <a:buNone/>
            </a:pP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4C517-BB73-3741-BAB3-271B3015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24</a:t>
            </a:fld>
            <a:endParaRPr lang="en-TW"/>
          </a:p>
        </p:txBody>
      </p:sp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C80395F1-8503-FE47-B83E-D3762F5700FE}"/>
              </a:ext>
            </a:extLst>
          </p:cNvPr>
          <p:cNvSpPr/>
          <p:nvPr/>
        </p:nvSpPr>
        <p:spPr>
          <a:xfrm rot="5400000">
            <a:off x="5240217" y="4677509"/>
            <a:ext cx="433754" cy="12074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7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8F6D-FC0D-7E42-A68C-97360B7B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Assignment operators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3B51-6081-F241-9A51-DC079EB9D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Often we perform an operation on a variable, and then store the result back into that variable </a:t>
            </a:r>
          </a:p>
          <a:p>
            <a:r>
              <a:rPr lang="en-US" dirty="0"/>
              <a:t>Java provides </a:t>
            </a:r>
            <a:r>
              <a:rPr lang="en-US" b="1" i="1" dirty="0">
                <a:solidFill>
                  <a:srgbClr val="FF0000"/>
                </a:solidFill>
              </a:rPr>
              <a:t>assignment operators </a:t>
            </a:r>
            <a:r>
              <a:rPr lang="en-US" dirty="0"/>
              <a:t>to simplify that process </a:t>
            </a:r>
          </a:p>
          <a:p>
            <a:r>
              <a:rPr lang="en-US" dirty="0"/>
              <a:t>For example, the statement </a:t>
            </a:r>
          </a:p>
          <a:p>
            <a:pPr marL="0" indent="0">
              <a:buNone/>
            </a:pPr>
            <a:r>
              <a:rPr lang="en-US" dirty="0"/>
              <a:t>	num += count; </a:t>
            </a:r>
          </a:p>
          <a:p>
            <a:pPr marL="0" indent="0">
              <a:buNone/>
            </a:pPr>
            <a:r>
              <a:rPr lang="en-US" dirty="0"/>
              <a:t>   is equivalent to </a:t>
            </a:r>
          </a:p>
          <a:p>
            <a:pPr marL="0" indent="0">
              <a:buNone/>
            </a:pPr>
            <a:r>
              <a:rPr lang="en-US" dirty="0"/>
              <a:t>	num = num + count; </a:t>
            </a:r>
          </a:p>
          <a:p>
            <a:endParaRPr lang="en-TW" dirty="0"/>
          </a:p>
          <a:p>
            <a:pPr marL="0" indent="0" algn="ctr">
              <a:buNone/>
            </a:pPr>
            <a:r>
              <a:rPr lang="en-US" dirty="0"/>
              <a:t>num += count; 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  </a:t>
            </a:r>
            <a:r>
              <a:rPr lang="en-US" dirty="0"/>
              <a:t>num = num + count; </a:t>
            </a:r>
          </a:p>
          <a:p>
            <a:pPr marL="0" indent="0" algn="ctr">
              <a:buNone/>
            </a:pPr>
            <a:r>
              <a:rPr lang="en-US" dirty="0"/>
              <a:t>num -= count; 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  </a:t>
            </a:r>
            <a:r>
              <a:rPr lang="en-US" dirty="0"/>
              <a:t>num = num - count;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F27A4-D473-764B-8170-6C0B1DD5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018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4AEB-E75C-2A47-8858-6DAEF229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4775-3AE7-4242-9F4D-37EAB1AB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Compare the different between</a:t>
            </a:r>
          </a:p>
          <a:p>
            <a:pPr lvl="1"/>
            <a:r>
              <a:rPr lang="en-TW" sz="2800" dirty="0"/>
              <a:t>i++ and ++i</a:t>
            </a:r>
          </a:p>
          <a:p>
            <a:pPr lvl="1"/>
            <a:r>
              <a:rPr lang="en-TW" sz="2800" dirty="0"/>
              <a:t>i-- and --i</a:t>
            </a:r>
          </a:p>
          <a:p>
            <a:pPr lvl="1"/>
            <a:endParaRPr lang="en-TW" sz="2800" dirty="0"/>
          </a:p>
          <a:p>
            <a:r>
              <a:rPr lang="en-TW" dirty="0"/>
              <a:t>If we set</a:t>
            </a:r>
          </a:p>
          <a:p>
            <a:pPr lvl="1"/>
            <a:r>
              <a:rPr lang="en-TW" sz="2800" dirty="0"/>
              <a:t>int x;</a:t>
            </a:r>
          </a:p>
          <a:p>
            <a:pPr lvl="1"/>
            <a:r>
              <a:rPr lang="en-TW" sz="2800" dirty="0"/>
              <a:t>int </a:t>
            </a:r>
            <a:r>
              <a:rPr lang="en-US" sz="2800" dirty="0" err="1"/>
              <a:t>i</a:t>
            </a:r>
            <a:r>
              <a:rPr lang="en-US" sz="2800" dirty="0"/>
              <a:t> = 5</a:t>
            </a:r>
            <a:r>
              <a:rPr lang="en-TW" sz="2800" dirty="0"/>
              <a:t>;</a:t>
            </a:r>
          </a:p>
          <a:p>
            <a:r>
              <a:rPr lang="en-TW" dirty="0"/>
              <a:t>When we run the following codes, please show the value of x and the value of i.</a:t>
            </a:r>
          </a:p>
          <a:p>
            <a:pPr lvl="1"/>
            <a:r>
              <a:rPr lang="en-TW" sz="2800" dirty="0"/>
              <a:t>Code 1: x = i++;</a:t>
            </a:r>
          </a:p>
          <a:p>
            <a:pPr lvl="1"/>
            <a:r>
              <a:rPr lang="en-TW" sz="2800" dirty="0"/>
              <a:t>Code 2: x = ++i;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4D608-0341-2D40-B88D-C66CA7FA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94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460D-2075-224F-AE26-55FBE50A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EE919-2900-F842-9C26-EE80994C7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Due in class next week</a:t>
            </a:r>
          </a:p>
          <a:p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b="1" dirty="0">
                <a:solidFill>
                  <a:srgbClr val="FF0000"/>
                </a:solidFill>
              </a:rPr>
              <a:t>Please write on a piece of A4 paper with a pen, and write your name and student number</a:t>
            </a:r>
            <a:endParaRPr lang="en-TW" sz="36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99BCE-F594-8446-B918-981D5C02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46773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7D49-491E-DD43-AF6D-305AAC1E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Relational operators </a:t>
            </a:r>
            <a:endParaRPr lang="en-TW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A8A51A-0749-F84D-A0C3-A077F0458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333467"/>
              </p:ext>
            </p:extLst>
          </p:nvPr>
        </p:nvGraphicFramePr>
        <p:xfrm>
          <a:off x="241662" y="1149530"/>
          <a:ext cx="8660673" cy="539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530">
                  <a:extLst>
                    <a:ext uri="{9D8B030D-6E8A-4147-A177-3AD203B41FA5}">
                      <a16:colId xmlns:a16="http://schemas.microsoft.com/office/drawing/2014/main" val="3557672429"/>
                    </a:ext>
                  </a:extLst>
                </a:gridCol>
                <a:gridCol w="3412082">
                  <a:extLst>
                    <a:ext uri="{9D8B030D-6E8A-4147-A177-3AD203B41FA5}">
                      <a16:colId xmlns:a16="http://schemas.microsoft.com/office/drawing/2014/main" val="1653451730"/>
                    </a:ext>
                  </a:extLst>
                </a:gridCol>
                <a:gridCol w="3781061">
                  <a:extLst>
                    <a:ext uri="{9D8B030D-6E8A-4147-A177-3AD203B41FA5}">
                      <a16:colId xmlns:a16="http://schemas.microsoft.com/office/drawing/2014/main" val="1349921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operator</a:t>
                      </a:r>
                      <a:endParaRPr lang="en-TW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Example. </a:t>
                      </a: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5, b = 5, c = 6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74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 than 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&gt; b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&gt; b   // true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57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greater than or equal to 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&gt;= b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algn="l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&gt;= c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067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 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&lt; b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&lt; c   // true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04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than or equal to 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&lt;= b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algn="l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 &lt;= b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10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equal to 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b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  <a:p>
                      <a:pPr algn="l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== c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65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equal to 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</a:t>
                      </a:r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b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</a:p>
                    <a:p>
                      <a:pPr algn="l"/>
                      <a:r>
                        <a:rPr lang="en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 != c   // </a:t>
                      </a: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n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313910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30A80-9C17-5C48-AF5E-4C62BD6F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3940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2B7B86-A850-754E-8EBC-04861E41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838" y="41564"/>
            <a:ext cx="1177162" cy="1638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136C4-C3EC-5443-B5D6-518A365D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Frequent mistake!!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4C8D7-E384-074B-A1E8-A35A5EEB1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want to put the variable “number” equal to ten we use one equals sign </a:t>
            </a:r>
          </a:p>
          <a:p>
            <a:pPr marL="457200" lvl="1" indent="0" algn="ctr">
              <a:buNone/>
            </a:pPr>
            <a:r>
              <a:rPr lang="en-US" sz="2800" dirty="0"/>
              <a:t>number = 10; </a:t>
            </a:r>
          </a:p>
          <a:p>
            <a:endParaRPr lang="en-US" dirty="0"/>
          </a:p>
          <a:p>
            <a:r>
              <a:rPr lang="en-US" dirty="0"/>
              <a:t>However, if we want to check </a:t>
            </a:r>
            <a:r>
              <a:rPr lang="en-US" i="1" dirty="0">
                <a:solidFill>
                  <a:srgbClr val="FF0000"/>
                </a:solidFill>
              </a:rPr>
              <a:t>if</a:t>
            </a:r>
            <a:r>
              <a:rPr lang="en-US" i="1" dirty="0"/>
              <a:t> </a:t>
            </a:r>
            <a:r>
              <a:rPr lang="en-US" dirty="0"/>
              <a:t>number is equal to ten then we use a double equals </a:t>
            </a:r>
          </a:p>
          <a:p>
            <a:pPr marL="457200" lvl="1" indent="0" algn="ctr">
              <a:buNone/>
            </a:pPr>
            <a:r>
              <a:rPr lang="en-US" sz="2800" dirty="0"/>
              <a:t>if (number == 10)  //OK</a:t>
            </a:r>
          </a:p>
          <a:p>
            <a:endParaRPr lang="en-US" dirty="0"/>
          </a:p>
          <a:p>
            <a:r>
              <a:rPr lang="en-US" dirty="0"/>
              <a:t>What happen if we write “if (number = 10)”? 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Homework…</a:t>
            </a:r>
            <a:endParaRPr lang="en-US" sz="2800" b="1" dirty="0"/>
          </a:p>
          <a:p>
            <a:endParaRPr lang="en-TW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6C888-FC99-5A4B-9F34-2FB6B94D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29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3315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326-7B23-2F45-8241-C61C8898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Programming Languages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87A10-20D5-4E4D-9241-7E45E7C3B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" y="1149530"/>
            <a:ext cx="5130438" cy="5460275"/>
          </a:xfrm>
        </p:spPr>
        <p:txBody>
          <a:bodyPr>
            <a:normAutofit/>
          </a:bodyPr>
          <a:lstStyle/>
          <a:p>
            <a:r>
              <a:rPr lang="en-US" dirty="0"/>
              <a:t>Languages are on a continuum from low-level electronics to high-level </a:t>
            </a:r>
          </a:p>
          <a:p>
            <a:r>
              <a:rPr lang="en-US" dirty="0"/>
              <a:t>At the lowest level the programming language provides no abstraction from the physical device </a:t>
            </a:r>
          </a:p>
          <a:p>
            <a:r>
              <a:rPr lang="en-US" dirty="0"/>
              <a:t>At the highest level the language is so abstract it is purely mathematical </a:t>
            </a:r>
          </a:p>
          <a:p>
            <a:r>
              <a:rPr lang="en-US" dirty="0"/>
              <a:t>Java is in the middle </a:t>
            </a:r>
          </a:p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2C807-B861-0A42-BF54-79254909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04" y="1234440"/>
            <a:ext cx="2305685" cy="783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47E502-1952-A945-8C65-7FD0016FE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6" r="5322"/>
          <a:stretch/>
        </p:blipFill>
        <p:spPr>
          <a:xfrm>
            <a:off x="7088233" y="4984949"/>
            <a:ext cx="2055767" cy="17365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62F9F0-7C0A-9E49-AB9A-65157B11EECD}"/>
              </a:ext>
            </a:extLst>
          </p:cNvPr>
          <p:cNvSpPr/>
          <p:nvPr/>
        </p:nvSpPr>
        <p:spPr>
          <a:xfrm>
            <a:off x="5771515" y="1392563"/>
            <a:ext cx="1623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Haskell</a:t>
            </a:r>
          </a:p>
          <a:p>
            <a:r>
              <a:rPr lang="en-US" dirty="0">
                <a:latin typeface="Helvetica" pitchFamily="2" charset="0"/>
              </a:rPr>
              <a:t>Lisp 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48038E9B-1EA9-024B-9D9C-1A2A45DEC978}"/>
              </a:ext>
            </a:extLst>
          </p:cNvPr>
          <p:cNvSpPr/>
          <p:nvPr/>
        </p:nvSpPr>
        <p:spPr>
          <a:xfrm>
            <a:off x="7760970" y="2491740"/>
            <a:ext cx="742950" cy="234875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FDC97-CA55-414B-959C-606113799F98}"/>
              </a:ext>
            </a:extLst>
          </p:cNvPr>
          <p:cNvSpPr/>
          <p:nvPr/>
        </p:nvSpPr>
        <p:spPr>
          <a:xfrm>
            <a:off x="6177280" y="2272228"/>
            <a:ext cx="1428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Python </a:t>
            </a:r>
          </a:p>
          <a:p>
            <a:r>
              <a:rPr lang="en-US" dirty="0">
                <a:latin typeface="Helvetica" pitchFamily="2" charset="0"/>
              </a:rPr>
              <a:t>Ruby </a:t>
            </a:r>
          </a:p>
          <a:p>
            <a:r>
              <a:rPr lang="en-US" dirty="0">
                <a:latin typeface="Helvetica" pitchFamily="2" charset="0"/>
              </a:rPr>
              <a:t>Perl 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74AA98-69B7-0749-A63B-6920101B2760}"/>
              </a:ext>
            </a:extLst>
          </p:cNvPr>
          <p:cNvSpPr/>
          <p:nvPr/>
        </p:nvSpPr>
        <p:spPr>
          <a:xfrm>
            <a:off x="6620510" y="3300830"/>
            <a:ext cx="1062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Java </a:t>
            </a:r>
          </a:p>
          <a:p>
            <a:r>
              <a:rPr lang="en-US" dirty="0">
                <a:latin typeface="Helvetica" pitchFamily="2" charset="0"/>
              </a:rPr>
              <a:t>C# 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A8153B-9463-A44D-AD6D-8382DE3B1E1C}"/>
              </a:ext>
            </a:extLst>
          </p:cNvPr>
          <p:cNvSpPr/>
          <p:nvPr/>
        </p:nvSpPr>
        <p:spPr>
          <a:xfrm>
            <a:off x="7075170" y="4121060"/>
            <a:ext cx="68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C++ </a:t>
            </a:r>
          </a:p>
          <a:p>
            <a:r>
              <a:rPr lang="en-US" dirty="0">
                <a:latin typeface="Helvetica" pitchFamily="2" charset="0"/>
              </a:rPr>
              <a:t>C 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2AA40-8913-E04A-BA6A-1AE87A7560D2}"/>
              </a:ext>
            </a:extLst>
          </p:cNvPr>
          <p:cNvSpPr/>
          <p:nvPr/>
        </p:nvSpPr>
        <p:spPr>
          <a:xfrm>
            <a:off x="4915535" y="5465437"/>
            <a:ext cx="22612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Assembly language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Electronic circuits 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5E8E7B-957D-794C-A631-7D307596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39828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481B-6E92-E048-9260-BAEA3C21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Math class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0AC81-E452-2846-9743-2E088BC5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Math class: contains methods like sqrt (square root) and pow (power of)</a:t>
                </a:r>
              </a:p>
              <a:p>
                <a:endParaRPr lang="en-US" dirty="0"/>
              </a:p>
              <a:p>
                <a:r>
                  <a:rPr lang="en-US" dirty="0"/>
                  <a:t>To compute 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x</a:t>
                </a:r>
                <a:r>
                  <a:rPr lang="en-US" i="1" baseline="30000" dirty="0" err="1">
                    <a:solidFill>
                      <a:srgbClr val="FF0000"/>
                    </a:solidFill>
                  </a:rPr>
                  <a:t>n</a:t>
                </a:r>
                <a:r>
                  <a:rPr lang="en-US" dirty="0"/>
                  <a:t>, you write </a:t>
                </a:r>
                <a:r>
                  <a:rPr lang="en-US" dirty="0" err="1">
                    <a:solidFill>
                      <a:srgbClr val="FF0000"/>
                    </a:solidFill>
                  </a:rPr>
                  <a:t>Math.pow</a:t>
                </a:r>
                <a:r>
                  <a:rPr lang="en-US" dirty="0">
                    <a:solidFill>
                      <a:srgbClr val="FF0000"/>
                    </a:solidFill>
                  </a:rPr>
                  <a:t>(x, n)</a:t>
                </a:r>
                <a:r>
                  <a:rPr lang="en-US" dirty="0"/>
                  <a:t> </a:t>
                </a:r>
              </a:p>
              <a:p>
                <a:r>
                  <a:rPr lang="en-US" dirty="0"/>
                  <a:t>However, to compute </a:t>
                </a:r>
                <a:r>
                  <a:rPr lang="en-US" i="1" dirty="0">
                    <a:solidFill>
                      <a:srgbClr val="FF0000"/>
                    </a:solidFill>
                  </a:rPr>
                  <a:t>x</a:t>
                </a:r>
                <a:r>
                  <a:rPr lang="en-US" i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i="1" dirty="0"/>
                  <a:t> </a:t>
                </a:r>
                <a:r>
                  <a:rPr lang="en-US" dirty="0"/>
                  <a:t>it is significantly more efficient simply to compute </a:t>
                </a:r>
                <a:r>
                  <a:rPr lang="en-US" dirty="0">
                    <a:solidFill>
                      <a:srgbClr val="FF0000"/>
                    </a:solidFill>
                  </a:rPr>
                  <a:t>x * x </a:t>
                </a:r>
              </a:p>
              <a:p>
                <a:endParaRPr lang="en-US" dirty="0"/>
              </a:p>
              <a:p>
                <a:r>
                  <a:rPr lang="en-US" dirty="0"/>
                  <a:t>To take the square root of a number, use the </a:t>
                </a:r>
                <a:r>
                  <a:rPr lang="en-US" dirty="0" err="1"/>
                  <a:t>Math.sqrt</a:t>
                </a:r>
                <a:r>
                  <a:rPr lang="en-US" dirty="0"/>
                  <a:t>; for example, </a:t>
                </a:r>
                <a:r>
                  <a:rPr lang="en-US" dirty="0" err="1">
                    <a:solidFill>
                      <a:srgbClr val="FF0000"/>
                    </a:solidFill>
                  </a:rPr>
                  <a:t>Math.sqrt</a:t>
                </a:r>
                <a:r>
                  <a:rPr lang="en-US" dirty="0">
                    <a:solidFill>
                      <a:srgbClr val="FF0000"/>
                    </a:solidFill>
                  </a:rPr>
                  <a:t>(x)</a:t>
                </a:r>
                <a:r>
                  <a:rPr lang="en-US" dirty="0"/>
                  <a:t> </a:t>
                </a:r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</a:rPr>
                  <a:t>Math.sqrt(x):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endParaRPr lang="en-TW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D0AC81-E452-2846-9743-2E088BC5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1" t="-1860" r="-7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4AB48E-558D-ED45-9EE4-7FC615A33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715" y="4929932"/>
            <a:ext cx="2941121" cy="1928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DDB3A-42CB-4B4C-9E9F-3337AEF4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8214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E76A-8C0B-FE41-A6C0-13CE80B3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Math class 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7D2FD-CE62-DB4E-80A0-3F8015091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Java,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can be represented as 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(-b + </a:t>
                </a:r>
                <a:r>
                  <a:rPr lang="en-US" b="1" dirty="0" err="1"/>
                  <a:t>Math.sqrt</a:t>
                </a:r>
                <a:r>
                  <a:rPr lang="en-US" b="1" dirty="0"/>
                  <a:t>(b * b - 4 * a * c)) / (2 * a) </a:t>
                </a:r>
                <a:endParaRPr lang="en-US" dirty="0"/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7D2FD-CE62-DB4E-80A0-3F8015091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1" t="-186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8B540-DDCA-C94B-8C48-B26369B9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31947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5B98-9182-924F-97DA-DC98BC85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Mathematical methods in Java </a:t>
            </a:r>
            <a:endParaRPr lang="en-TW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EA10E7-4EAA-9946-80BE-1F3499395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463425"/>
              </p:ext>
            </p:extLst>
          </p:nvPr>
        </p:nvGraphicFramePr>
        <p:xfrm>
          <a:off x="241662" y="1185931"/>
          <a:ext cx="8660674" cy="43835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30337">
                  <a:extLst>
                    <a:ext uri="{9D8B030D-6E8A-4147-A177-3AD203B41FA5}">
                      <a16:colId xmlns:a16="http://schemas.microsoft.com/office/drawing/2014/main" val="4067285621"/>
                    </a:ext>
                  </a:extLst>
                </a:gridCol>
                <a:gridCol w="4330337">
                  <a:extLst>
                    <a:ext uri="{9D8B030D-6E8A-4147-A177-3AD203B41FA5}">
                      <a16:colId xmlns:a16="http://schemas.microsoft.com/office/drawing/2014/main" val="3127507170"/>
                    </a:ext>
                  </a:extLst>
                </a:gridCol>
              </a:tblGrid>
              <a:tr h="487066"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+mn-lt"/>
                        </a:rPr>
                        <a:t>Function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  <a:latin typeface="+mn-lt"/>
                        </a:rPr>
                        <a:t>Result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266592746"/>
                  </a:ext>
                </a:extLst>
              </a:tr>
              <a:tr h="487066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Math.sqrt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 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square root 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285370052"/>
                  </a:ext>
                </a:extLst>
              </a:tr>
              <a:tr h="487066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Math.pow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(x, y) 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power </a:t>
                      </a:r>
                      <a:r>
                        <a:rPr lang="en-US" sz="2400" dirty="0" err="1">
                          <a:effectLst/>
                          <a:latin typeface="+mn-lt"/>
                        </a:rPr>
                        <a:t>x</a:t>
                      </a:r>
                      <a:r>
                        <a:rPr lang="en-US" sz="2400" baseline="30000" dirty="0" err="1">
                          <a:effectLst/>
                          <a:latin typeface="+mn-lt"/>
                        </a:rPr>
                        <a:t>y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523234606"/>
                  </a:ext>
                </a:extLst>
              </a:tr>
              <a:tr h="487066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Math.exp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 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e</a:t>
                      </a:r>
                      <a:r>
                        <a:rPr lang="en-US" sz="2400" baseline="30000" dirty="0">
                          <a:effectLst/>
                          <a:latin typeface="+mn-lt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188122319"/>
                  </a:ext>
                </a:extLst>
              </a:tr>
              <a:tr h="487066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Math.log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 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natural log 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1868978987"/>
                  </a:ext>
                </a:extLst>
              </a:tr>
              <a:tr h="974131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+mn-lt"/>
                        </a:rPr>
                        <a:t>Math.sin(x), Math.cos(x), Math.tan(x) 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sine, cosine, tangent (x in radian) 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2007274507"/>
                  </a:ext>
                </a:extLst>
              </a:tr>
              <a:tr h="487066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+mn-lt"/>
                        </a:rPr>
                        <a:t>Math.round(x) 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closest integer to x 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807283037"/>
                  </a:ext>
                </a:extLst>
              </a:tr>
              <a:tr h="487066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+mn-lt"/>
                        </a:rPr>
                        <a:t>Math.min(x, y) Math.max(x, y) </a:t>
                      </a:r>
                    </a:p>
                  </a:txBody>
                  <a:tcPr marL="47625" marR="47625" marT="0" marB="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minimum, maximum </a:t>
                      </a:r>
                    </a:p>
                  </a:txBody>
                  <a:tcPr marL="47625" marR="47625" marT="0" marB="0" anchor="ctr"/>
                </a:tc>
                <a:extLst>
                  <a:ext uri="{0D108BD9-81ED-4DB2-BD59-A6C34878D82A}">
                    <a16:rowId xmlns:a16="http://schemas.microsoft.com/office/drawing/2014/main" val="353079932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CEB49-EC2D-4740-9CE9-F470CD0D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81152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5B98-9182-924F-97DA-DC98BC85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Mathematical methods in Java </a:t>
            </a:r>
            <a:endParaRPr lang="en-TW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EA10E7-4EAA-9946-80BE-1F3499395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177276"/>
              </p:ext>
            </p:extLst>
          </p:nvPr>
        </p:nvGraphicFramePr>
        <p:xfrm>
          <a:off x="241663" y="869316"/>
          <a:ext cx="8660674" cy="58521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72198">
                  <a:extLst>
                    <a:ext uri="{9D8B030D-6E8A-4147-A177-3AD203B41FA5}">
                      <a16:colId xmlns:a16="http://schemas.microsoft.com/office/drawing/2014/main" val="4067285621"/>
                    </a:ext>
                  </a:extLst>
                </a:gridCol>
                <a:gridCol w="4888476">
                  <a:extLst>
                    <a:ext uri="{9D8B030D-6E8A-4147-A177-3AD203B41FA5}">
                      <a16:colId xmlns:a16="http://schemas.microsoft.com/office/drawing/2014/main" val="3127507170"/>
                    </a:ext>
                  </a:extLst>
                </a:gridCol>
              </a:tblGrid>
              <a:tr h="326672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+mn-lt"/>
                        </a:rPr>
                        <a:t>Function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+mn-lt"/>
                        </a:rPr>
                        <a:t>Example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266592746"/>
                  </a:ext>
                </a:extLst>
              </a:tr>
              <a:tr h="326672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Math.sqrt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Math.sqrt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(100) </a:t>
                      </a:r>
                      <a:r>
                        <a:rPr lang="en-US" sz="2400" dirty="0">
                          <a:effectLst/>
                          <a:latin typeface="+mn-lt"/>
                          <a:sym typeface="Wingdings" pitchFamily="2" charset="2"/>
                        </a:rPr>
                        <a:t> 10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285370052"/>
                  </a:ext>
                </a:extLst>
              </a:tr>
              <a:tr h="326672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Math.pow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(x, y)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Math.pow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(10, 3) </a:t>
                      </a:r>
                      <a:r>
                        <a:rPr lang="en-US" sz="2400" dirty="0">
                          <a:effectLst/>
                          <a:latin typeface="+mn-lt"/>
                          <a:sym typeface="Wingdings" pitchFamily="2" charset="2"/>
                        </a:rPr>
                        <a:t> 1000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523234606"/>
                  </a:ext>
                </a:extLst>
              </a:tr>
              <a:tr h="326672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Math.exp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effectLst/>
                          <a:latin typeface="+mn-lt"/>
                        </a:rPr>
                        <a:t>Math.exp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(3) </a:t>
                      </a:r>
                      <a:r>
                        <a:rPr lang="en-US" sz="2400" dirty="0">
                          <a:effectLst/>
                          <a:latin typeface="+mn-lt"/>
                          <a:sym typeface="Wingdings" pitchFamily="2" charset="2"/>
                        </a:rPr>
                        <a:t> e</a:t>
                      </a:r>
                      <a:r>
                        <a:rPr lang="en-US" sz="2400" baseline="30000" dirty="0">
                          <a:effectLst/>
                          <a:latin typeface="+mn-lt"/>
                          <a:sym typeface="Wingdings" pitchFamily="2" charset="2"/>
                        </a:rPr>
                        <a:t>3</a:t>
                      </a:r>
                      <a:endParaRPr lang="en-US" sz="2400" baseline="30000" dirty="0">
                        <a:effectLst/>
                        <a:latin typeface="+mn-lt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188122319"/>
                  </a:ext>
                </a:extLst>
              </a:tr>
              <a:tr h="1306686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Math.log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Math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.log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(-1);</a:t>
                      </a:r>
                      <a:r>
                        <a:rPr lang="en-US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out of range</a:t>
                      </a:r>
                      <a:r>
                        <a:rPr lang="en-US" sz="2400" dirty="0"/>
                        <a:t> </a:t>
                      </a:r>
                    </a:p>
                    <a:p>
                      <a:r>
                        <a:rPr lang="en-US" sz="2400" dirty="0" err="1"/>
                        <a:t>Math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.log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  <a:r>
                        <a:rPr lang="en-US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-Infinity</a:t>
                      </a:r>
                      <a:r>
                        <a:rPr lang="en-US" sz="2400" dirty="0"/>
                        <a:t> </a:t>
                      </a:r>
                    </a:p>
                    <a:p>
                      <a:r>
                        <a:rPr lang="en-US" sz="2400" dirty="0" err="1"/>
                        <a:t>Math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.log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  <a:r>
                        <a:rPr lang="en-US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0</a:t>
                      </a:r>
                      <a:r>
                        <a:rPr lang="en-US" sz="2400" dirty="0"/>
                        <a:t> </a:t>
                      </a:r>
                    </a:p>
                    <a:p>
                      <a:r>
                        <a:rPr lang="en-US" sz="2400" dirty="0" err="1"/>
                        <a:t>Math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.log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(10);</a:t>
                      </a:r>
                      <a:r>
                        <a:rPr lang="en-US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2.302585092994046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868978987"/>
                  </a:ext>
                </a:extLst>
              </a:tr>
              <a:tr h="980014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Math.sin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(x), </a:t>
                      </a:r>
                      <a:r>
                        <a:rPr lang="en-US" sz="2400" dirty="0" err="1">
                          <a:effectLst/>
                          <a:latin typeface="+mn-lt"/>
                        </a:rPr>
                        <a:t>Math.cos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(x), </a:t>
                      </a:r>
                      <a:r>
                        <a:rPr lang="en-US" sz="2400" dirty="0" err="1">
                          <a:effectLst/>
                          <a:latin typeface="+mn-lt"/>
                        </a:rPr>
                        <a:t>Math.tan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Math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.sin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(0);</a:t>
                      </a:r>
                      <a:r>
                        <a:rPr lang="en-US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0</a:t>
                      </a:r>
                      <a:r>
                        <a:rPr lang="en-US" sz="2400" dirty="0"/>
                        <a:t> </a:t>
                      </a:r>
                    </a:p>
                    <a:p>
                      <a:r>
                        <a:rPr lang="en-US" sz="2400" dirty="0" err="1"/>
                        <a:t>Math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.sin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(1);</a:t>
                      </a:r>
                      <a:r>
                        <a:rPr lang="en-US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0.8414709848078965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Math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.sin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400" dirty="0" err="1"/>
                        <a:t>Math</a:t>
                      </a:r>
                      <a:r>
                        <a:rPr lang="en-US" sz="2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.PI</a:t>
                      </a:r>
                      <a:r>
                        <a:rPr lang="en-US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2);</a:t>
                      </a:r>
                      <a:r>
                        <a:rPr lang="en-US" sz="2400" dirty="0"/>
                        <a:t> 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1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2007274507"/>
                  </a:ext>
                </a:extLst>
              </a:tr>
              <a:tr h="980014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Math.round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Math.round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(20.3) </a:t>
                      </a:r>
                      <a:r>
                        <a:rPr lang="en-US" sz="2400" dirty="0">
                          <a:effectLst/>
                          <a:latin typeface="+mn-lt"/>
                          <a:sym typeface="Wingdings" pitchFamily="2" charset="2"/>
                        </a:rPr>
                        <a:t>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 20 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effectLst/>
                          <a:latin typeface="+mn-lt"/>
                        </a:rPr>
                        <a:t>Math.round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(-20.5) </a:t>
                      </a:r>
                      <a:r>
                        <a:rPr lang="en-US" sz="2400" dirty="0">
                          <a:effectLst/>
                          <a:latin typeface="+mn-lt"/>
                          <a:sym typeface="Wingdings" pitchFamily="2" charset="2"/>
                        </a:rPr>
                        <a:t>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 -20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effectLst/>
                          <a:latin typeface="+mn-lt"/>
                        </a:rPr>
                        <a:t>Math.round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(-20.51) </a:t>
                      </a:r>
                      <a:r>
                        <a:rPr lang="en-US" sz="2400" dirty="0">
                          <a:effectLst/>
                          <a:latin typeface="+mn-lt"/>
                          <a:sym typeface="Wingdings" pitchFamily="2" charset="2"/>
                        </a:rPr>
                        <a:t>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 -21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807283037"/>
                  </a:ext>
                </a:extLst>
              </a:tr>
              <a:tr h="653342"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Math.min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(x, y) </a:t>
                      </a:r>
                    </a:p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Math.max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(x, y) </a:t>
                      </a: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effectLst/>
                          <a:latin typeface="+mn-lt"/>
                        </a:rPr>
                        <a:t>Math.min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(5, 3) </a:t>
                      </a:r>
                      <a:r>
                        <a:rPr lang="en-US" sz="2400" dirty="0">
                          <a:effectLst/>
                          <a:latin typeface="+mn-lt"/>
                          <a:sym typeface="Wingdings" pitchFamily="2" charset="2"/>
                        </a:rPr>
                        <a:t> 3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2400" dirty="0" err="1">
                          <a:effectLst/>
                          <a:latin typeface="+mn-lt"/>
                        </a:rPr>
                        <a:t>Math.max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(5, 3) </a:t>
                      </a:r>
                      <a:r>
                        <a:rPr lang="en-US" sz="2400" dirty="0">
                          <a:effectLst/>
                          <a:latin typeface="+mn-lt"/>
                          <a:sym typeface="Wingdings" pitchFamily="2" charset="2"/>
                        </a:rPr>
                        <a:t> 5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53079932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61A1E-722A-2944-8648-AAC0661D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71929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DB2D-0C29-A94F-9284-8F1F23BD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Questions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B0B3F-3F90-B848-BB1D-A0A7FD49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value of 643 / 100? </a:t>
            </a:r>
          </a:p>
          <a:p>
            <a:pPr lvl="1"/>
            <a:r>
              <a:rPr lang="en-US" sz="2800" dirty="0"/>
              <a:t>Depends on whether </a:t>
            </a:r>
            <a:r>
              <a:rPr lang="en-US" sz="2800" i="1" dirty="0"/>
              <a:t>double </a:t>
            </a:r>
            <a:r>
              <a:rPr lang="en-US" sz="2800" dirty="0"/>
              <a:t>or </a:t>
            </a:r>
            <a:r>
              <a:rPr lang="en-US" sz="2800" i="1" dirty="0"/>
              <a:t>int 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Homework. Show the answer.</a:t>
            </a:r>
          </a:p>
          <a:p>
            <a:pPr lvl="1"/>
            <a:endParaRPr lang="en-US" sz="2800" dirty="0"/>
          </a:p>
          <a:p>
            <a:r>
              <a:rPr lang="en-US" dirty="0"/>
              <a:t>What is the value of 643 % 100? </a:t>
            </a:r>
          </a:p>
          <a:p>
            <a:pPr lvl="1"/>
            <a:r>
              <a:rPr lang="en-US" sz="2800" dirty="0"/>
              <a:t>43 </a:t>
            </a:r>
          </a:p>
          <a:p>
            <a:endParaRPr lang="en-US" dirty="0"/>
          </a:p>
          <a:p>
            <a:r>
              <a:rPr lang="en-US" dirty="0"/>
              <a:t>Why doesn't the following statement compute the average of s1, s2, and s3? </a:t>
            </a:r>
          </a:p>
          <a:p>
            <a:pPr lvl="1"/>
            <a:r>
              <a:rPr lang="en-US" sz="2800" dirty="0"/>
              <a:t>Missing brackets </a:t>
            </a:r>
          </a:p>
          <a:p>
            <a:pPr marL="0" indent="0" algn="ctr">
              <a:buNone/>
            </a:pPr>
            <a:r>
              <a:rPr lang="en-US" b="1" dirty="0"/>
              <a:t>double average = s1 + s2 + s3 / 3; // Error 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1BCA1-BF93-D547-8116-0CC5616B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24146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2C16-78AB-C147-A1F6-1C3BBE23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Strings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4BB1C-FDF7-7F48-A2B5-E2FB35B57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string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a sequence of characters </a:t>
            </a:r>
          </a:p>
          <a:p>
            <a:r>
              <a:rPr lang="en-US" dirty="0"/>
              <a:t>Strings are objects of the 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class </a:t>
            </a:r>
          </a:p>
          <a:p>
            <a:r>
              <a:rPr lang="en-US" dirty="0"/>
              <a:t>String variables: 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message = "Hello, World!"; </a:t>
            </a:r>
          </a:p>
          <a:p>
            <a:r>
              <a:rPr lang="en-US" dirty="0"/>
              <a:t>String length: </a:t>
            </a:r>
          </a:p>
          <a:p>
            <a:pPr marL="0" indent="0" algn="ctr">
              <a:buNone/>
            </a:pPr>
            <a:r>
              <a:rPr lang="en-US" dirty="0"/>
              <a:t>int n = </a:t>
            </a:r>
            <a:r>
              <a:rPr lang="en-US" dirty="0" err="1"/>
              <a:t>message</a:t>
            </a:r>
            <a:r>
              <a:rPr lang="en-US" b="1" dirty="0" err="1">
                <a:solidFill>
                  <a:srgbClr val="FF0000"/>
                </a:solidFill>
              </a:rPr>
              <a:t>.length</a:t>
            </a:r>
            <a:r>
              <a:rPr lang="en-US" dirty="0"/>
              <a:t>();</a:t>
            </a:r>
          </a:p>
          <a:p>
            <a:r>
              <a:rPr lang="en-US" dirty="0"/>
              <a:t>Empty string: </a:t>
            </a:r>
          </a:p>
          <a:p>
            <a:pPr marL="0" indent="0" algn="ctr">
              <a:buNone/>
            </a:pPr>
            <a:r>
              <a:rPr lang="en-US" dirty="0"/>
              <a:t>"" </a:t>
            </a:r>
          </a:p>
          <a:p>
            <a:pPr lvl="1"/>
            <a:r>
              <a:rPr lang="en-TW" sz="2800" dirty="0"/>
              <a:t>Example.</a:t>
            </a:r>
          </a:p>
          <a:p>
            <a:pPr marL="457200" lvl="1" indent="0" algn="ctr">
              <a:buNone/>
            </a:pPr>
            <a:r>
              <a:rPr lang="en-US" sz="2800" dirty="0"/>
              <a:t>EMPTY_STRING = "";</a:t>
            </a:r>
            <a:endParaRPr lang="en-TW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B2E96-BB75-374B-95CD-23697A4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4802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B2BB-9D58-4648-A527-6C431C00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Concatenation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5680-C8AC-A642-A441-64D520B9F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operator: </a:t>
            </a:r>
          </a:p>
          <a:p>
            <a:pPr marL="0" indent="0">
              <a:buNone/>
            </a:pPr>
            <a:r>
              <a:rPr lang="en-US" dirty="0"/>
              <a:t>	String name = "Dave"; </a:t>
            </a:r>
          </a:p>
          <a:p>
            <a:pPr marL="0" indent="0">
              <a:buNone/>
            </a:pPr>
            <a:r>
              <a:rPr lang="en-US" dirty="0"/>
              <a:t>	String message = "Hello, " + name; </a:t>
            </a:r>
          </a:p>
          <a:p>
            <a:pPr marL="0" indent="0">
              <a:buNone/>
            </a:pPr>
            <a:r>
              <a:rPr lang="en-US" dirty="0"/>
              <a:t>	// message is "Hello, Dave" </a:t>
            </a:r>
          </a:p>
          <a:p>
            <a:endParaRPr lang="en-US" dirty="0"/>
          </a:p>
          <a:p>
            <a:r>
              <a:rPr lang="en-US" dirty="0"/>
              <a:t>If one of the arguments of the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/>
              <a:t> operator is a string, the other is converted to a string </a:t>
            </a:r>
          </a:p>
          <a:p>
            <a:pPr marL="0" indent="0">
              <a:buNone/>
            </a:pPr>
            <a:r>
              <a:rPr lang="en-US" dirty="0"/>
              <a:t>	String a = "Agent"; </a:t>
            </a:r>
          </a:p>
          <a:p>
            <a:pPr marL="0" indent="0">
              <a:buNone/>
            </a:pPr>
            <a:r>
              <a:rPr lang="en-US" dirty="0"/>
              <a:t>	int n = 7; </a:t>
            </a:r>
          </a:p>
          <a:p>
            <a:pPr marL="0" indent="0">
              <a:buNone/>
            </a:pPr>
            <a:r>
              <a:rPr lang="en-US" dirty="0"/>
              <a:t>	String bond = a + n; // bond is </a:t>
            </a:r>
            <a:r>
              <a:rPr lang="en-US" b="1" dirty="0">
                <a:solidFill>
                  <a:srgbClr val="FF0000"/>
                </a:solidFill>
              </a:rPr>
              <a:t>Agent7</a:t>
            </a:r>
            <a:r>
              <a:rPr lang="en-US" dirty="0"/>
              <a:t>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46D4F-CEEE-8D49-A111-038D9B58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47280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485C-BA09-5A43-BADD-FF10A673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Concatenation when printing 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C51AE-369E-8E40-B4E4-865F247B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to reduce the number of </a:t>
            </a:r>
            <a:r>
              <a:rPr lang="en-US" b="1" dirty="0" err="1">
                <a:solidFill>
                  <a:srgbClr val="FF0000"/>
                </a:solidFill>
              </a:rPr>
              <a:t>System.out.print</a:t>
            </a:r>
            <a:r>
              <a:rPr lang="en-US" dirty="0"/>
              <a:t> instructions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System.out.print</a:t>
            </a:r>
            <a:r>
              <a:rPr lang="en-US" dirty="0"/>
              <a:t>("The total is ");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System.out.println</a:t>
            </a:r>
            <a:r>
              <a:rPr lang="en-US" dirty="0"/>
              <a:t>(total); 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versus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System.out.println</a:t>
            </a:r>
            <a:r>
              <a:rPr lang="en-US" dirty="0"/>
              <a:t>("The total is " + total);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A3A38-B900-BF4E-A640-A7AD4F5D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91429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BD72-A532-7D43-AA47-9458002B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Converting between Strings and numbers </a:t>
            </a:r>
            <a:endParaRPr lang="en-TW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46AE2-0B01-044C-A9FA-54BA28F95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to number: </a:t>
            </a:r>
          </a:p>
          <a:p>
            <a:pPr marL="0" indent="0">
              <a:buNone/>
            </a:pPr>
            <a:r>
              <a:rPr lang="en-US" dirty="0"/>
              <a:t>	int n = </a:t>
            </a:r>
            <a:r>
              <a:rPr lang="en-US" dirty="0" err="1"/>
              <a:t>Integer.parseInt</a:t>
            </a:r>
            <a:r>
              <a:rPr lang="en-US" dirty="0"/>
              <a:t>(str); </a:t>
            </a:r>
          </a:p>
          <a:p>
            <a:pPr marL="0" indent="0">
              <a:buNone/>
            </a:pPr>
            <a:r>
              <a:rPr lang="en-US" dirty="0"/>
              <a:t>	double x = </a:t>
            </a:r>
            <a:r>
              <a:rPr lang="en-US" dirty="0" err="1"/>
              <a:t>Double.parseDouble</a:t>
            </a:r>
            <a:r>
              <a:rPr lang="en-US" dirty="0"/>
              <a:t>(str); </a:t>
            </a:r>
          </a:p>
          <a:p>
            <a:pPr lvl="1"/>
            <a:r>
              <a:rPr lang="en-US" sz="2800" dirty="0"/>
              <a:t>Example.</a:t>
            </a:r>
          </a:p>
          <a:p>
            <a:pPr marL="914400" lvl="2" indent="0">
              <a:buNone/>
            </a:pPr>
            <a:r>
              <a:rPr lang="en-US" sz="2800" dirty="0"/>
              <a:t>a = </a:t>
            </a:r>
            <a:r>
              <a:rPr lang="en-US" sz="2800" dirty="0" err="1"/>
              <a:t>Integer.parseInt</a:t>
            </a:r>
            <a:r>
              <a:rPr lang="en-US" sz="2800" dirty="0"/>
              <a:t>(“123”);  </a:t>
            </a:r>
            <a:r>
              <a:rPr lang="en-US" sz="2800" dirty="0">
                <a:sym typeface="Wingdings" pitchFamily="2" charset="2"/>
              </a:rPr>
              <a:t> a = 123;</a:t>
            </a:r>
            <a:endParaRPr lang="en-US" sz="2800" dirty="0"/>
          </a:p>
          <a:p>
            <a:endParaRPr lang="en-US" dirty="0"/>
          </a:p>
          <a:p>
            <a:r>
              <a:rPr lang="en-US" dirty="0"/>
              <a:t>Convert to string: </a:t>
            </a:r>
          </a:p>
          <a:p>
            <a:pPr marL="0" indent="0">
              <a:buNone/>
            </a:pPr>
            <a:r>
              <a:rPr lang="en-US" dirty="0"/>
              <a:t>	String str = "" + n; </a:t>
            </a:r>
          </a:p>
          <a:p>
            <a:pPr marL="0" indent="0">
              <a:buNone/>
            </a:pPr>
            <a:r>
              <a:rPr lang="en-US" dirty="0"/>
              <a:t>	str = </a:t>
            </a:r>
            <a:r>
              <a:rPr lang="en-US" dirty="0" err="1"/>
              <a:t>Integer.toString</a:t>
            </a:r>
            <a:r>
              <a:rPr lang="en-US" dirty="0"/>
              <a:t>(n); </a:t>
            </a:r>
          </a:p>
          <a:p>
            <a:pPr lvl="1"/>
            <a:r>
              <a:rPr lang="en-US" sz="2800" dirty="0"/>
              <a:t>Example.</a:t>
            </a:r>
          </a:p>
          <a:p>
            <a:pPr marL="914400" lvl="2" indent="0">
              <a:buNone/>
            </a:pPr>
            <a:r>
              <a:rPr lang="en-US" sz="2800" dirty="0"/>
              <a:t>a = </a:t>
            </a:r>
            <a:r>
              <a:rPr lang="en-US" sz="2800" b="1" dirty="0" err="1">
                <a:solidFill>
                  <a:srgbClr val="FF0000"/>
                </a:solidFill>
              </a:rPr>
              <a:t>Integer.toString</a:t>
            </a:r>
            <a:r>
              <a:rPr lang="en-US" sz="2800" dirty="0"/>
              <a:t>(123);  </a:t>
            </a:r>
            <a:r>
              <a:rPr lang="en-US" sz="2800" dirty="0">
                <a:sym typeface="Wingdings" pitchFamily="2" charset="2"/>
              </a:rPr>
              <a:t> a = </a:t>
            </a:r>
            <a:r>
              <a:rPr lang="en-US" sz="2800" dirty="0"/>
              <a:t>“123”</a:t>
            </a:r>
            <a:r>
              <a:rPr lang="en-US" sz="2800" dirty="0">
                <a:sym typeface="Wingdings" pitchFamily="2" charset="2"/>
              </a:rPr>
              <a:t>;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A4A7F-3924-9E45-BF60-BEE6D772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69057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38FE-7F2A-A941-BA70-AE376102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Substrings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407C-3320-0747-9FC6-B186AC00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 greeting = "Hello, World!"; </a:t>
            </a:r>
          </a:p>
          <a:p>
            <a:r>
              <a:rPr lang="en-US" dirty="0"/>
              <a:t>String sub = </a:t>
            </a:r>
            <a:r>
              <a:rPr lang="en-US" dirty="0" err="1"/>
              <a:t>greeting.substring</a:t>
            </a:r>
            <a:r>
              <a:rPr lang="en-US" dirty="0"/>
              <a:t>(0, 5); // sub is "Hello”</a:t>
            </a:r>
          </a:p>
          <a:p>
            <a:pPr lvl="1"/>
            <a:r>
              <a:rPr lang="en-US" sz="2800" dirty="0"/>
              <a:t>Supply start and stopping index </a:t>
            </a:r>
          </a:p>
          <a:p>
            <a:pPr lvl="1"/>
            <a:r>
              <a:rPr lang="en-US" sz="2800" dirty="0"/>
              <a:t>First position is at 0  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0E873F-9822-7842-BA3D-2243E10A4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51948"/>
              </p:ext>
            </p:extLst>
          </p:nvPr>
        </p:nvGraphicFramePr>
        <p:xfrm>
          <a:off x="328694" y="4243835"/>
          <a:ext cx="857364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656">
                  <a:extLst>
                    <a:ext uri="{9D8B030D-6E8A-4147-A177-3AD203B41FA5}">
                      <a16:colId xmlns:a16="http://schemas.microsoft.com/office/drawing/2014/main" val="2062200300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1000839502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3029304245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4111974867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4136067685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2260590855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2977180208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2108574445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508482357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3855682444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31817757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1511181773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863112774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3359392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Positions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/>
                        <a:t>12</a:t>
                      </a:r>
                      <a:endParaRPr lang="en-TW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0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greeting</a:t>
                      </a:r>
                      <a:endParaRPr lang="en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</a:t>
                      </a:r>
                      <a:endParaRPr lang="en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0437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579505C-DA93-3D48-87BD-AE278A1896B6}"/>
              </a:ext>
            </a:extLst>
          </p:cNvPr>
          <p:cNvSpPr/>
          <p:nvPr/>
        </p:nvSpPr>
        <p:spPr>
          <a:xfrm>
            <a:off x="1605233" y="6243140"/>
            <a:ext cx="3083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greeting.substring</a:t>
            </a:r>
            <a:r>
              <a:rPr lang="en-US" sz="2400" dirty="0"/>
              <a:t>(0, 5)</a:t>
            </a:r>
            <a:endParaRPr lang="en-TW" sz="2400" dirty="0"/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4003AB25-5EA9-9A48-9BDF-D2A6164487C2}"/>
              </a:ext>
            </a:extLst>
          </p:cNvPr>
          <p:cNvSpPr/>
          <p:nvPr/>
        </p:nvSpPr>
        <p:spPr>
          <a:xfrm>
            <a:off x="1854554" y="5657479"/>
            <a:ext cx="2584833" cy="461664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A4589-C19A-414F-9502-9E7861C5802D}"/>
              </a:ext>
            </a:extLst>
          </p:cNvPr>
          <p:cNvSpPr/>
          <p:nvPr/>
        </p:nvSpPr>
        <p:spPr>
          <a:xfrm>
            <a:off x="4372986" y="3039345"/>
            <a:ext cx="829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stop</a:t>
            </a:r>
            <a:endParaRPr lang="en-TW" sz="2800" b="1" dirty="0">
              <a:solidFill>
                <a:srgbClr val="FF0000"/>
              </a:solidFill>
            </a:endParaRP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DA209B54-34AE-D944-A453-4C7D60CE315D}"/>
              </a:ext>
            </a:extLst>
          </p:cNvPr>
          <p:cNvSpPr/>
          <p:nvPr/>
        </p:nvSpPr>
        <p:spPr>
          <a:xfrm rot="10800000">
            <a:off x="4571999" y="3562565"/>
            <a:ext cx="431496" cy="5991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318089C-D932-AB47-BD4C-CCF432D2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39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9237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675DD-B998-DA41-9423-D164DFE5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 programming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C4ADC-8E9F-4C4E-9122-E99321DB1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is a programming language first released in 1995 originally developed by James Gosling at Sun Microsystems 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reason Java is popular is because it is </a:t>
            </a:r>
            <a:r>
              <a:rPr lang="en-US" b="1" dirty="0">
                <a:solidFill>
                  <a:srgbClr val="FF0000"/>
                </a:solidFill>
              </a:rPr>
              <a:t>platform independent </a:t>
            </a:r>
          </a:p>
          <a:p>
            <a:r>
              <a:rPr lang="en-US" dirty="0"/>
              <a:t>Programs written in Java can run on any hardware or operating-system </a:t>
            </a:r>
          </a:p>
          <a:p>
            <a:r>
              <a:rPr lang="en-US" dirty="0"/>
              <a:t>Compiled code is run on a Java Virtual Machine (JVM) which converts it to the native language </a:t>
            </a:r>
          </a:p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FE6F7-F631-9A4F-A4E0-2D1953CB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80" y="1992630"/>
            <a:ext cx="2032000" cy="1524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59297-30DF-494D-8B70-0FCA1D49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59921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1BD5-BBAD-C443-99E7-7D910C0B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Substrings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C79B4-1FBC-F949-99D4-4254F5E00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greeting = "Hello, World!"; </a:t>
            </a:r>
          </a:p>
          <a:p>
            <a:r>
              <a:rPr lang="en-US" dirty="0"/>
              <a:t>Syntax is (</a:t>
            </a:r>
            <a:r>
              <a:rPr lang="en-US" b="1" dirty="0">
                <a:solidFill>
                  <a:srgbClr val="FF0000"/>
                </a:solidFill>
              </a:rPr>
              <a:t>start index, stopping index</a:t>
            </a:r>
            <a:r>
              <a:rPr lang="en-US" dirty="0"/>
              <a:t>) </a:t>
            </a:r>
          </a:p>
          <a:p>
            <a:pPr marL="0" indent="0" algn="ctr">
              <a:buNone/>
            </a:pPr>
            <a:r>
              <a:rPr lang="en-US" dirty="0" err="1"/>
              <a:t>greeting.substring</a:t>
            </a:r>
            <a:r>
              <a:rPr lang="en-US" dirty="0"/>
              <a:t>(start index, stopping index)</a:t>
            </a:r>
          </a:p>
          <a:p>
            <a:r>
              <a:rPr lang="en-US" dirty="0"/>
              <a:t>Stops before it gets to the stopping index </a:t>
            </a:r>
          </a:p>
          <a:p>
            <a:r>
              <a:rPr lang="en-US" dirty="0"/>
              <a:t>Substring length is ‘ending index – stopping index’</a:t>
            </a:r>
          </a:p>
          <a:p>
            <a:pPr marL="0" indent="0" algn="ctr">
              <a:buNone/>
            </a:pPr>
            <a:r>
              <a:rPr lang="en-US" dirty="0" err="1"/>
              <a:t>greeting.substring</a:t>
            </a:r>
            <a:r>
              <a:rPr lang="en-US" dirty="0"/>
              <a:t>(7, 12)</a:t>
            </a:r>
          </a:p>
          <a:p>
            <a:endParaRPr lang="en-TW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FF5672-3F54-4247-AC69-5A54132619FB}"/>
              </a:ext>
            </a:extLst>
          </p:cNvPr>
          <p:cNvSpPr/>
          <p:nvPr/>
        </p:nvSpPr>
        <p:spPr>
          <a:xfrm>
            <a:off x="4688054" y="6889717"/>
            <a:ext cx="829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stop</a:t>
            </a:r>
            <a:endParaRPr lang="en-TW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945E8998-4380-4A4D-B861-BDC9DD72A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661546"/>
              </p:ext>
            </p:extLst>
          </p:nvPr>
        </p:nvGraphicFramePr>
        <p:xfrm>
          <a:off x="328694" y="4243835"/>
          <a:ext cx="8573642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3656">
                  <a:extLst>
                    <a:ext uri="{9D8B030D-6E8A-4147-A177-3AD203B41FA5}">
                      <a16:colId xmlns:a16="http://schemas.microsoft.com/office/drawing/2014/main" val="2062200300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1000839502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3029304245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4111974867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4136067685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2260590855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2977180208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2108574445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508482357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3855682444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31817757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1511181773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863112774"/>
                    </a:ext>
                  </a:extLst>
                </a:gridCol>
                <a:gridCol w="546922">
                  <a:extLst>
                    <a:ext uri="{9D8B030D-6E8A-4147-A177-3AD203B41FA5}">
                      <a16:colId xmlns:a16="http://schemas.microsoft.com/office/drawing/2014/main" val="3359392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Positions</a:t>
                      </a:r>
                      <a:endParaRPr lang="en-US" sz="2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/>
                        <a:t>12</a:t>
                      </a:r>
                      <a:endParaRPr lang="en-TW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0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/>
                        <a:t>greeting</a:t>
                      </a:r>
                      <a:endParaRPr lang="en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W</a:t>
                      </a:r>
                      <a:endParaRPr lang="en-TW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400" dirty="0"/>
                        <a:t>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40437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A28528A5-E26B-354E-9C1E-80655C881FF0}"/>
              </a:ext>
            </a:extLst>
          </p:cNvPr>
          <p:cNvSpPr/>
          <p:nvPr/>
        </p:nvSpPr>
        <p:spPr>
          <a:xfrm>
            <a:off x="5363218" y="6188340"/>
            <a:ext cx="3238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greeting.substring</a:t>
            </a:r>
            <a:r>
              <a:rPr lang="en-US" sz="2400" dirty="0"/>
              <a:t>(</a:t>
            </a:r>
            <a:r>
              <a:rPr lang="en-US" altLang="zh-TW" sz="2400" dirty="0"/>
              <a:t>7</a:t>
            </a:r>
            <a:r>
              <a:rPr lang="en-US" sz="2400" dirty="0"/>
              <a:t>, </a:t>
            </a:r>
            <a:r>
              <a:rPr lang="en-US" altLang="zh-TW" sz="2400" dirty="0"/>
              <a:t>12</a:t>
            </a:r>
            <a:r>
              <a:rPr lang="en-US" sz="2400" dirty="0"/>
              <a:t>)</a:t>
            </a:r>
            <a:endParaRPr lang="en-TW" sz="2400" dirty="0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5AAFB7FD-B9E3-C549-B46F-42FEF6605AA2}"/>
              </a:ext>
            </a:extLst>
          </p:cNvPr>
          <p:cNvSpPr/>
          <p:nvPr/>
        </p:nvSpPr>
        <p:spPr>
          <a:xfrm>
            <a:off x="5690284" y="5606075"/>
            <a:ext cx="2584833" cy="461664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FB1255-D895-4744-A70B-2D06986896C2}"/>
              </a:ext>
            </a:extLst>
          </p:cNvPr>
          <p:cNvSpPr/>
          <p:nvPr/>
        </p:nvSpPr>
        <p:spPr>
          <a:xfrm>
            <a:off x="8275117" y="5544519"/>
            <a:ext cx="829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stop</a:t>
            </a:r>
            <a:endParaRPr lang="en-TW" sz="2800" b="1" dirty="0">
              <a:solidFill>
                <a:srgbClr val="FF0000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C71D037-672C-D041-B41D-3515E934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83483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0908-6555-FB43-873D-F5F161F8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Questions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156D-158A-4B47-B97E-CD2731CD5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Assuming the </a:t>
            </a:r>
            <a:r>
              <a:rPr lang="en-US" dirty="0">
                <a:solidFill>
                  <a:srgbClr val="FF0000"/>
                </a:solidFill>
              </a:rPr>
              <a:t>String</a:t>
            </a:r>
            <a:r>
              <a:rPr lang="en-US" dirty="0"/>
              <a:t> variable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holds the value </a:t>
            </a:r>
            <a:r>
              <a:rPr lang="en-US" dirty="0">
                <a:solidFill>
                  <a:srgbClr val="FF0000"/>
                </a:solidFill>
              </a:rPr>
              <a:t>“Hello"</a:t>
            </a:r>
            <a:r>
              <a:rPr lang="en-US" dirty="0"/>
              <a:t>, what is the effect of the assignment </a:t>
            </a:r>
            <a:r>
              <a:rPr lang="en-US" b="1" dirty="0">
                <a:solidFill>
                  <a:srgbClr val="FF0000"/>
                </a:solidFill>
              </a:rPr>
              <a:t>s = s + </a:t>
            </a:r>
            <a:r>
              <a:rPr lang="en-US" b="1" dirty="0" err="1">
                <a:solidFill>
                  <a:srgbClr val="FF0000"/>
                </a:solidFill>
              </a:rPr>
              <a:t>s.length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r>
              <a:rPr lang="en-US" dirty="0"/>
              <a:t>? </a:t>
            </a:r>
          </a:p>
          <a:p>
            <a:pPr lvl="1"/>
            <a:r>
              <a:rPr lang="en-US" sz="2800" dirty="0"/>
              <a:t>s = </a:t>
            </a:r>
            <a:r>
              <a:rPr lang="en-US" sz="2800" dirty="0">
                <a:solidFill>
                  <a:srgbClr val="FF0000"/>
                </a:solidFill>
              </a:rPr>
              <a:t>“Hello”;</a:t>
            </a:r>
          </a:p>
          <a:p>
            <a:pPr lvl="1"/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Assuming the </a:t>
            </a:r>
            <a:r>
              <a:rPr lang="en-US" dirty="0">
                <a:solidFill>
                  <a:srgbClr val="FF0000"/>
                </a:solidFill>
              </a:rPr>
              <a:t>String</a:t>
            </a:r>
            <a:r>
              <a:rPr lang="en-US" dirty="0"/>
              <a:t> variable </a:t>
            </a:r>
            <a:r>
              <a:rPr lang="en-US" dirty="0">
                <a:solidFill>
                  <a:srgbClr val="FF0000"/>
                </a:solidFill>
              </a:rPr>
              <a:t>college</a:t>
            </a:r>
            <a:r>
              <a:rPr lang="en-US" dirty="0"/>
              <a:t> holds the value </a:t>
            </a:r>
            <a:r>
              <a:rPr lang="en-US" dirty="0">
                <a:solidFill>
                  <a:srgbClr val="FF0000"/>
                </a:solidFill>
              </a:rPr>
              <a:t>"Maynooth"</a:t>
            </a:r>
            <a:r>
              <a:rPr lang="en-US" dirty="0"/>
              <a:t>, what is the value of </a:t>
            </a:r>
            <a:r>
              <a:rPr lang="en-US" b="1" dirty="0" err="1">
                <a:solidFill>
                  <a:srgbClr val="FF0000"/>
                </a:solidFill>
              </a:rPr>
              <a:t>college.substring</a:t>
            </a:r>
            <a:r>
              <a:rPr lang="en-US" b="1" dirty="0">
                <a:solidFill>
                  <a:srgbClr val="FF0000"/>
                </a:solidFill>
              </a:rPr>
              <a:t>(1, 2)</a:t>
            </a:r>
            <a:r>
              <a:rPr lang="en-US" dirty="0"/>
              <a:t>? 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college = "Maynooth”;</a:t>
            </a:r>
          </a:p>
          <a:p>
            <a:pPr lvl="1"/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about </a:t>
            </a:r>
            <a:r>
              <a:rPr lang="en-US" b="1" dirty="0" err="1">
                <a:solidFill>
                  <a:srgbClr val="FF0000"/>
                </a:solidFill>
              </a:rPr>
              <a:t>college.substring</a:t>
            </a:r>
            <a:r>
              <a:rPr lang="en-US" b="1" dirty="0">
                <a:solidFill>
                  <a:srgbClr val="FF0000"/>
                </a:solidFill>
              </a:rPr>
              <a:t>(2, </a:t>
            </a:r>
            <a:r>
              <a:rPr lang="en-US" b="1" dirty="0" err="1">
                <a:solidFill>
                  <a:srgbClr val="FF0000"/>
                </a:solidFill>
              </a:rPr>
              <a:t>college.length</a:t>
            </a:r>
            <a:r>
              <a:rPr lang="en-US" b="1" dirty="0">
                <a:solidFill>
                  <a:srgbClr val="FF0000"/>
                </a:solidFill>
              </a:rPr>
              <a:t>() - 3)</a:t>
            </a:r>
            <a:r>
              <a:rPr lang="en-US" dirty="0"/>
              <a:t>?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C7DBE-0E39-0743-83A4-F2806BAE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4038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4777-CE2A-0545-9900-544C9082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Answer of 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B5A4-058C-E04A-A1AE-199FB046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Assuming the </a:t>
            </a:r>
            <a:r>
              <a:rPr lang="en-US" dirty="0">
                <a:solidFill>
                  <a:srgbClr val="FF0000"/>
                </a:solidFill>
              </a:rPr>
              <a:t>String</a:t>
            </a:r>
            <a:r>
              <a:rPr lang="en-US" dirty="0"/>
              <a:t> variable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holds the value </a:t>
            </a:r>
            <a:r>
              <a:rPr lang="en-US" dirty="0">
                <a:solidFill>
                  <a:srgbClr val="FF0000"/>
                </a:solidFill>
              </a:rPr>
              <a:t>“Hello"</a:t>
            </a:r>
            <a:r>
              <a:rPr lang="en-US" dirty="0"/>
              <a:t>, what is the effect of the assignment </a:t>
            </a:r>
            <a:r>
              <a:rPr lang="en-US" dirty="0">
                <a:solidFill>
                  <a:srgbClr val="FF0000"/>
                </a:solidFill>
              </a:rPr>
              <a:t>s = s + </a:t>
            </a:r>
            <a:r>
              <a:rPr lang="en-US" dirty="0" err="1">
                <a:solidFill>
                  <a:srgbClr val="FF0000"/>
                </a:solidFill>
              </a:rPr>
              <a:t>s.length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? 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s = </a:t>
            </a:r>
            <a:r>
              <a:rPr lang="en-US" sz="2800" dirty="0">
                <a:solidFill>
                  <a:srgbClr val="FF0000"/>
                </a:solidFill>
              </a:rPr>
              <a:t>“Hello”;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TW" dirty="0"/>
              <a:t>We have that </a:t>
            </a:r>
            <a:r>
              <a:rPr lang="en-US" dirty="0" err="1"/>
              <a:t>s.length</a:t>
            </a:r>
            <a:r>
              <a:rPr lang="en-US" dirty="0"/>
              <a:t>() is 5.</a:t>
            </a:r>
          </a:p>
          <a:p>
            <a:r>
              <a:rPr lang="en-US" dirty="0"/>
              <a:t>Then s + </a:t>
            </a:r>
            <a:r>
              <a:rPr lang="en-US" dirty="0" err="1"/>
              <a:t>s.length</a:t>
            </a:r>
            <a:r>
              <a:rPr lang="en-US" dirty="0"/>
              <a:t>() is “Hello5”.</a:t>
            </a:r>
          </a:p>
          <a:p>
            <a:r>
              <a:rPr lang="en-US" dirty="0"/>
              <a:t>That is </a:t>
            </a:r>
          </a:p>
          <a:p>
            <a:pPr marL="0" indent="0" algn="ctr">
              <a:buNone/>
            </a:pPr>
            <a:r>
              <a:rPr lang="en-US" dirty="0"/>
              <a:t>s is set to the string “Hello5”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A7D09-A9D7-D04B-9CFF-4440801E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03185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4777-CE2A-0545-9900-544C9082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Answer of 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B5A4-058C-E04A-A1AE-199FB046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Assuming the </a:t>
            </a:r>
            <a:r>
              <a:rPr lang="en-US" dirty="0">
                <a:solidFill>
                  <a:srgbClr val="FF0000"/>
                </a:solidFill>
              </a:rPr>
              <a:t>String</a:t>
            </a:r>
            <a:r>
              <a:rPr lang="en-US" dirty="0"/>
              <a:t> variable </a:t>
            </a:r>
            <a:r>
              <a:rPr lang="en-US" dirty="0">
                <a:solidFill>
                  <a:srgbClr val="FF0000"/>
                </a:solidFill>
              </a:rPr>
              <a:t>college</a:t>
            </a:r>
            <a:r>
              <a:rPr lang="en-US" dirty="0"/>
              <a:t> holds the value </a:t>
            </a:r>
            <a:r>
              <a:rPr lang="en-US" dirty="0">
                <a:solidFill>
                  <a:srgbClr val="FF0000"/>
                </a:solidFill>
              </a:rPr>
              <a:t>"Maynooth"</a:t>
            </a:r>
            <a:r>
              <a:rPr lang="en-US" dirty="0"/>
              <a:t>, what is the value of </a:t>
            </a:r>
            <a:r>
              <a:rPr lang="en-US" dirty="0" err="1"/>
              <a:t>college.substring</a:t>
            </a:r>
            <a:r>
              <a:rPr lang="en-US" dirty="0"/>
              <a:t>(1, 2)? </a:t>
            </a:r>
          </a:p>
          <a:p>
            <a:pPr lvl="1"/>
            <a:endParaRPr lang="en-US" sz="2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college = "Maynooth”;</a:t>
            </a: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r>
              <a:rPr lang="en-TW" dirty="0"/>
              <a:t>We have that</a:t>
            </a:r>
          </a:p>
          <a:p>
            <a:pPr marL="0" indent="0" algn="ctr">
              <a:buNone/>
            </a:pPr>
            <a:r>
              <a:rPr lang="en-US" dirty="0" err="1"/>
              <a:t>college.substring</a:t>
            </a:r>
            <a:r>
              <a:rPr lang="en-US" dirty="0"/>
              <a:t>(1, 2) is the string “a” 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359D7-B5A9-F54A-848D-7B131FE8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3509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4777-CE2A-0545-9900-544C9082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Answer of 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B5A4-058C-E04A-A1AE-199FB046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about </a:t>
            </a:r>
            <a:r>
              <a:rPr lang="en-US" dirty="0" err="1"/>
              <a:t>college.substring</a:t>
            </a:r>
            <a:r>
              <a:rPr lang="en-US" dirty="0"/>
              <a:t>(2, </a:t>
            </a:r>
            <a:r>
              <a:rPr lang="en-US" dirty="0" err="1"/>
              <a:t>college.length</a:t>
            </a:r>
            <a:r>
              <a:rPr lang="en-US" dirty="0"/>
              <a:t>() - 3)? 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college = "Maynooth”;</a:t>
            </a: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r>
              <a:rPr lang="en-TW" dirty="0"/>
              <a:t>We have that </a:t>
            </a:r>
            <a:r>
              <a:rPr lang="en-US" dirty="0" err="1"/>
              <a:t>college.length</a:t>
            </a:r>
            <a:r>
              <a:rPr lang="en-US" dirty="0"/>
              <a:t>() is 8.</a:t>
            </a:r>
          </a:p>
          <a:p>
            <a:r>
              <a:rPr lang="en-US" dirty="0"/>
              <a:t>Then </a:t>
            </a:r>
            <a:r>
              <a:rPr lang="en-US" dirty="0" err="1"/>
              <a:t>college.substring</a:t>
            </a:r>
            <a:r>
              <a:rPr lang="en-US" dirty="0"/>
              <a:t>(2, </a:t>
            </a:r>
            <a:r>
              <a:rPr lang="en-US" dirty="0" err="1"/>
              <a:t>college.length</a:t>
            </a:r>
            <a:r>
              <a:rPr lang="en-US" dirty="0"/>
              <a:t>() - 3) is</a:t>
            </a:r>
          </a:p>
          <a:p>
            <a:pPr marL="0" indent="0" algn="ctr">
              <a:buNone/>
            </a:pPr>
            <a:r>
              <a:rPr lang="en-US" dirty="0" err="1"/>
              <a:t>college.substring</a:t>
            </a:r>
            <a:r>
              <a:rPr lang="en-US" dirty="0"/>
              <a:t>(2, 5)</a:t>
            </a:r>
          </a:p>
          <a:p>
            <a:r>
              <a:rPr lang="en-US" dirty="0"/>
              <a:t>Thus, </a:t>
            </a:r>
          </a:p>
          <a:p>
            <a:pPr marL="0" indent="0" algn="ctr">
              <a:buNone/>
            </a:pPr>
            <a:r>
              <a:rPr lang="en-US" dirty="0" err="1"/>
              <a:t>college.substring</a:t>
            </a:r>
            <a:r>
              <a:rPr lang="en-US" dirty="0"/>
              <a:t>(2, 5) is set to the string “</a:t>
            </a:r>
            <a:r>
              <a:rPr lang="en-US" dirty="0" err="1"/>
              <a:t>yno</a:t>
            </a:r>
            <a:r>
              <a:rPr lang="en-US" dirty="0"/>
              <a:t>”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C221-C1AA-BB4D-B832-BD8DE195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32389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2739-B238-644B-89C1-8A11F173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charAt</a:t>
            </a:r>
            <a:r>
              <a:rPr lang="en-US" b="1" dirty="0"/>
              <a:t>( )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E5104-BE14-DE43-8E04-227299E21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handy method that comes with Strings is </a:t>
            </a:r>
            <a:r>
              <a:rPr lang="en-US" b="1" dirty="0" err="1">
                <a:solidFill>
                  <a:srgbClr val="FF0000"/>
                </a:solidFill>
              </a:rPr>
              <a:t>charAt</a:t>
            </a:r>
            <a:r>
              <a:rPr lang="en-US" b="1" dirty="0">
                <a:solidFill>
                  <a:srgbClr val="FF0000"/>
                </a:solidFill>
              </a:rPr>
              <a:t>( ) </a:t>
            </a:r>
          </a:p>
          <a:p>
            <a:r>
              <a:rPr lang="en-US" dirty="0"/>
              <a:t>This allows us to pick out characters at particular locations in the string </a:t>
            </a:r>
          </a:p>
          <a:p>
            <a:r>
              <a:rPr lang="en-US" dirty="0"/>
              <a:t>The first character has position 0 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String s = “hello”; 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s.charAt</a:t>
            </a:r>
            <a:r>
              <a:rPr lang="en-US" dirty="0"/>
              <a:t>(0)); </a:t>
            </a:r>
          </a:p>
          <a:p>
            <a:pPr marL="0" indent="0">
              <a:buNone/>
            </a:pPr>
            <a:r>
              <a:rPr lang="en-US" dirty="0"/>
              <a:t>	-----------------------------------------------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dirty="0"/>
              <a:t>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6C742-EE5E-AF46-9D0D-A3AFDB17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45</a:t>
            </a:fld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5F966-8A9B-AE4B-974A-97E7BB956017}"/>
              </a:ext>
            </a:extLst>
          </p:cNvPr>
          <p:cNvSpPr/>
          <p:nvPr/>
        </p:nvSpPr>
        <p:spPr>
          <a:xfrm>
            <a:off x="2038017" y="5663316"/>
            <a:ext cx="6566721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Is </a:t>
            </a:r>
            <a:r>
              <a:rPr lang="en-US" sz="2800" b="1" dirty="0" err="1">
                <a:solidFill>
                  <a:srgbClr val="FF0000"/>
                </a:solidFill>
              </a:rPr>
              <a:t>s.charAt</a:t>
            </a:r>
            <a:r>
              <a:rPr lang="en-US" sz="2800" b="1" dirty="0">
                <a:solidFill>
                  <a:srgbClr val="FF0000"/>
                </a:solidFill>
              </a:rPr>
              <a:t>(n) equal to </a:t>
            </a:r>
            <a:r>
              <a:rPr lang="en-US" sz="2800" b="1" dirty="0" err="1">
                <a:solidFill>
                  <a:srgbClr val="FF0000"/>
                </a:solidFill>
              </a:rPr>
              <a:t>s.substring</a:t>
            </a:r>
            <a:r>
              <a:rPr lang="en-US" sz="2800" b="1" dirty="0">
                <a:solidFill>
                  <a:srgbClr val="FF0000"/>
                </a:solidFill>
              </a:rPr>
              <a:t>(n, n+1)?  </a:t>
            </a:r>
            <a:endParaRPr lang="en-TW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35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4AEB-E75C-2A47-8858-6DAEF229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Summary of your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4775-3AE7-4242-9F4D-37EAB1AB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TW" b="1" dirty="0">
                <a:solidFill>
                  <a:srgbClr val="FF0000"/>
                </a:solidFill>
              </a:rPr>
              <a:t>Homework 1.</a:t>
            </a:r>
          </a:p>
          <a:p>
            <a:pPr lvl="1"/>
            <a:r>
              <a:rPr lang="en-TW" sz="2800" dirty="0"/>
              <a:t>If we set</a:t>
            </a:r>
          </a:p>
          <a:p>
            <a:pPr lvl="2"/>
            <a:r>
              <a:rPr lang="en-TW" sz="2800" dirty="0"/>
              <a:t>int x;</a:t>
            </a:r>
          </a:p>
          <a:p>
            <a:pPr lvl="2"/>
            <a:r>
              <a:rPr lang="en-TW" sz="2800" dirty="0"/>
              <a:t>int </a:t>
            </a:r>
            <a:r>
              <a:rPr lang="en-US" sz="2800" dirty="0" err="1"/>
              <a:t>i</a:t>
            </a:r>
            <a:r>
              <a:rPr lang="en-US" sz="2800" dirty="0"/>
              <a:t> = 5</a:t>
            </a:r>
            <a:r>
              <a:rPr lang="en-TW" sz="2800" dirty="0"/>
              <a:t>;</a:t>
            </a:r>
          </a:p>
          <a:p>
            <a:pPr lvl="1"/>
            <a:r>
              <a:rPr lang="en-TW" sz="2800" dirty="0"/>
              <a:t>When we run the following codes, please show the value of x and the value of i.</a:t>
            </a:r>
          </a:p>
          <a:p>
            <a:pPr lvl="2"/>
            <a:r>
              <a:rPr lang="en-TW" sz="2800" dirty="0"/>
              <a:t>Code 1: x = i++;</a:t>
            </a:r>
          </a:p>
          <a:p>
            <a:pPr lvl="2"/>
            <a:r>
              <a:rPr lang="en-TW" sz="2800" dirty="0"/>
              <a:t>Code 2: x = ++i;</a:t>
            </a:r>
          </a:p>
          <a:p>
            <a:pPr marL="0" indent="0">
              <a:buNone/>
            </a:pPr>
            <a:r>
              <a:rPr lang="en-TW" b="1" dirty="0">
                <a:solidFill>
                  <a:srgbClr val="FF0000"/>
                </a:solidFill>
              </a:rPr>
              <a:t>Homework 2.</a:t>
            </a:r>
          </a:p>
          <a:p>
            <a:pPr lvl="1"/>
            <a:r>
              <a:rPr lang="en-US" sz="2800" dirty="0"/>
              <a:t>Show me </a:t>
            </a:r>
          </a:p>
          <a:p>
            <a:pPr lvl="2"/>
            <a:r>
              <a:rPr lang="en-US" sz="2800" dirty="0"/>
              <a:t>int a = (int) 643 / 100;</a:t>
            </a:r>
          </a:p>
          <a:p>
            <a:pPr lvl="2"/>
            <a:r>
              <a:rPr lang="en-US" sz="2800" dirty="0"/>
              <a:t>double b = (double)  643 / 100;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4D608-0341-2D40-B88D-C66CA7FA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81025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84AEB-E75C-2A47-8858-6DAEF229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b="1" dirty="0"/>
              <a:t>Summary of your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4775-3AE7-4242-9F4D-37EAB1AB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TW" sz="3200" b="1" dirty="0">
                <a:solidFill>
                  <a:srgbClr val="FF0000"/>
                </a:solidFill>
              </a:rPr>
              <a:t>Homework 3.</a:t>
            </a:r>
          </a:p>
          <a:p>
            <a:pPr lvl="1"/>
            <a:r>
              <a:rPr lang="en-TW" sz="2800" dirty="0"/>
              <a:t>If s = “DataStructure”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Is </a:t>
            </a:r>
            <a:r>
              <a:rPr lang="en-US" b="1" dirty="0" err="1">
                <a:solidFill>
                  <a:srgbClr val="FF0000"/>
                </a:solidFill>
              </a:rPr>
              <a:t>s.charAt</a:t>
            </a:r>
            <a:r>
              <a:rPr lang="en-US" b="1" dirty="0">
                <a:solidFill>
                  <a:srgbClr val="FF0000"/>
                </a:solidFill>
              </a:rPr>
              <a:t>(n) equal to </a:t>
            </a:r>
            <a:r>
              <a:rPr lang="en-US" b="1" dirty="0" err="1">
                <a:solidFill>
                  <a:srgbClr val="FF0000"/>
                </a:solidFill>
              </a:rPr>
              <a:t>s.substring</a:t>
            </a:r>
            <a:r>
              <a:rPr lang="en-US" b="1" dirty="0">
                <a:solidFill>
                  <a:srgbClr val="FF0000"/>
                </a:solidFill>
              </a:rPr>
              <a:t>(n, n+1)?  </a:t>
            </a:r>
            <a:endParaRPr lang="en-TW" dirty="0">
              <a:solidFill>
                <a:srgbClr val="FF0000"/>
              </a:solidFill>
            </a:endParaRPr>
          </a:p>
          <a:p>
            <a:pPr lvl="1"/>
            <a:r>
              <a:rPr lang="en-TW" dirty="0"/>
              <a:t>What happen if we set  </a:t>
            </a:r>
            <a:r>
              <a:rPr lang="en-US" b="1" dirty="0" err="1">
                <a:solidFill>
                  <a:srgbClr val="FF0000"/>
                </a:solidFill>
              </a:rPr>
              <a:t>s.substring</a:t>
            </a:r>
            <a:r>
              <a:rPr lang="en-US" b="1" dirty="0">
                <a:solidFill>
                  <a:srgbClr val="FF0000"/>
                </a:solidFill>
              </a:rPr>
              <a:t>(7, 11)?  </a:t>
            </a:r>
            <a:endParaRPr lang="en-TW" dirty="0"/>
          </a:p>
          <a:p>
            <a:pPr lvl="1"/>
            <a:r>
              <a:rPr lang="en-TW" dirty="0"/>
              <a:t>What happen if we set  </a:t>
            </a:r>
            <a:r>
              <a:rPr lang="en-US" b="1" dirty="0" err="1">
                <a:solidFill>
                  <a:srgbClr val="FF0000"/>
                </a:solidFill>
              </a:rPr>
              <a:t>s.substring</a:t>
            </a:r>
            <a:r>
              <a:rPr lang="en-US" b="1" dirty="0">
                <a:solidFill>
                  <a:srgbClr val="FF0000"/>
                </a:solidFill>
              </a:rPr>
              <a:t>(12, 13)? 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Deadline of this homework is due in class next week</a:t>
            </a:r>
          </a:p>
          <a:p>
            <a:r>
              <a:rPr lang="en-US" b="1" dirty="0"/>
              <a:t>You must </a:t>
            </a:r>
            <a:r>
              <a:rPr lang="en-US" b="1" dirty="0">
                <a:solidFill>
                  <a:srgbClr val="FF0000"/>
                </a:solidFill>
              </a:rPr>
              <a:t>handwrite</a:t>
            </a:r>
            <a:r>
              <a:rPr lang="en-US" b="1" dirty="0"/>
              <a:t> your homework on a piece of </a:t>
            </a:r>
            <a:r>
              <a:rPr lang="en-US" b="1" dirty="0">
                <a:solidFill>
                  <a:srgbClr val="FF0000"/>
                </a:solidFill>
              </a:rPr>
              <a:t>A4</a:t>
            </a:r>
            <a:r>
              <a:rPr lang="en-US" b="1" dirty="0"/>
              <a:t> paper, and write your name and student number on each A4 paper</a:t>
            </a:r>
          </a:p>
          <a:p>
            <a:r>
              <a:rPr lang="en-US" b="1" dirty="0">
                <a:solidFill>
                  <a:srgbClr val="FF0000"/>
                </a:solidFill>
              </a:rPr>
              <a:t>I don't accept printed documents and electronic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4D608-0341-2D40-B88D-C66CA7FA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76338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9A9A-5439-4D42-AD1D-04B07DC2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Comparing Strings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A59F-2692-9C43-A332-9FFD5E70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Strings are not numbers!!! </a:t>
            </a:r>
          </a:p>
          <a:p>
            <a:endParaRPr lang="en-US" dirty="0"/>
          </a:p>
          <a:p>
            <a:r>
              <a:rPr lang="en-US" dirty="0"/>
              <a:t>To test whether two strings are equal you must use a method called equals: </a:t>
            </a:r>
          </a:p>
          <a:p>
            <a:pPr marL="0" indent="0" algn="ctr">
              <a:buNone/>
            </a:pPr>
            <a:r>
              <a:rPr lang="en-US" dirty="0"/>
              <a:t>if (string1.equals(string2)) … </a:t>
            </a:r>
          </a:p>
          <a:p>
            <a:endParaRPr lang="en-US" dirty="0"/>
          </a:p>
          <a:p>
            <a:r>
              <a:rPr lang="en-US" dirty="0"/>
              <a:t>Do </a:t>
            </a:r>
            <a:r>
              <a:rPr lang="en-US" b="1" i="1" dirty="0">
                <a:solidFill>
                  <a:srgbClr val="FF0000"/>
                </a:solidFill>
              </a:rPr>
              <a:t>not</a:t>
            </a:r>
            <a:r>
              <a:rPr lang="en-US" dirty="0"/>
              <a:t> use the == operator to compare strings. </a:t>
            </a:r>
          </a:p>
          <a:p>
            <a:pPr marL="0" indent="0" algn="ctr">
              <a:buNone/>
            </a:pPr>
            <a:r>
              <a:rPr lang="en-US" dirty="0"/>
              <a:t>if (string1 == string2) </a:t>
            </a:r>
          </a:p>
          <a:p>
            <a:r>
              <a:rPr lang="en-US" dirty="0"/>
              <a:t>The above tests to see if two string variables refer to the same string object – not the same as comparing values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686C7-03B5-EB48-832D-C073D4CB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98224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B1D8-FD6F-0644-91A5-B7852BA6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More String comparisons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31F05-3372-C842-A7DC-1C69D1269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FF0000"/>
                </a:solidFill>
              </a:rPr>
              <a:t>compareTo</a:t>
            </a:r>
            <a:r>
              <a:rPr lang="en-US" dirty="0"/>
              <a:t> Method compares strings in dictionary order: 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s1.compareTo(s2) &lt; 0 </a:t>
            </a:r>
            <a:r>
              <a:rPr lang="en-US" dirty="0"/>
              <a:t>then the string </a:t>
            </a:r>
            <a:r>
              <a:rPr lang="en-US" dirty="0">
                <a:solidFill>
                  <a:srgbClr val="FF0000"/>
                </a:solidFill>
              </a:rPr>
              <a:t>s1</a:t>
            </a:r>
            <a:r>
              <a:rPr lang="en-US" dirty="0"/>
              <a:t> comes before the string </a:t>
            </a:r>
            <a:r>
              <a:rPr lang="en-US" dirty="0">
                <a:solidFill>
                  <a:srgbClr val="FF0000"/>
                </a:solidFill>
              </a:rPr>
              <a:t>s2</a:t>
            </a:r>
            <a:r>
              <a:rPr lang="en-US" dirty="0"/>
              <a:t> in the </a:t>
            </a:r>
            <a:r>
              <a:rPr lang="en-US" b="1" dirty="0"/>
              <a:t>dictionary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What do the following tell us? </a:t>
            </a:r>
          </a:p>
          <a:p>
            <a:pPr lvl="1"/>
            <a:r>
              <a:rPr lang="en-US" sz="2800" dirty="0"/>
              <a:t>s1.compareTo(s2) == 0 </a:t>
            </a:r>
          </a:p>
          <a:p>
            <a:pPr lvl="1"/>
            <a:r>
              <a:rPr lang="en-US" sz="2800" dirty="0"/>
              <a:t>s1.compareTo(s2) &gt; 0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F1BA4-851D-0849-9512-BC95E46E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49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9716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5BDE-79A8-AF40-9D21-74C5E48B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Platform independence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CE488-1A55-2740-A689-EA8C968F5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Turing showed that machine, software and input can all be represented in terms of patterns of information </a:t>
            </a:r>
          </a:p>
          <a:p>
            <a:r>
              <a:rPr lang="en-US" dirty="0"/>
              <a:t>The compiler translates the Java code into machine code that the JVM can run </a:t>
            </a:r>
          </a:p>
          <a:p>
            <a:pPr lvl="1"/>
            <a:r>
              <a:rPr lang="en-US" dirty="0"/>
              <a:t>JVM: Java Virtual Machine</a:t>
            </a:r>
          </a:p>
          <a:p>
            <a:r>
              <a:rPr lang="en-US" dirty="0"/>
              <a:t>The JVM is a machine simulated by the actual physical machine it is running on </a:t>
            </a:r>
          </a:p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74A99-7B36-0E44-AD6E-BAC770AA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383" y="4194809"/>
            <a:ext cx="2113917" cy="2140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1AA28-9ECD-3048-A444-C6CBC2F5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90857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06E5-8044-BB4F-B8A3-893D4E63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String comparisons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B60DB-CC6E-E546-A045-6DD87EE6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MyTest</a:t>
            </a:r>
            <a:r>
              <a:rPr lang="en-US" dirty="0"/>
              <a:t> { </a:t>
            </a:r>
          </a:p>
          <a:p>
            <a:pPr marL="457200" lvl="1" indent="0">
              <a:buNone/>
            </a:pPr>
            <a:r>
              <a:rPr lang="en-US" sz="2800" dirty="0"/>
              <a:t>public static void main(String[] </a:t>
            </a:r>
            <a:r>
              <a:rPr lang="en-US" sz="2800" dirty="0" err="1"/>
              <a:t>args</a:t>
            </a:r>
            <a:r>
              <a:rPr lang="en-US" sz="2800" dirty="0"/>
              <a:t>) { </a:t>
            </a:r>
          </a:p>
          <a:p>
            <a:pPr marL="457200" lvl="1" indent="0">
              <a:buNone/>
            </a:pPr>
            <a:r>
              <a:rPr lang="en-US" sz="2800" dirty="0"/>
              <a:t>	String str1 = "</a:t>
            </a:r>
            <a:r>
              <a:rPr lang="en-US" sz="2800" b="1" dirty="0" err="1">
                <a:solidFill>
                  <a:srgbClr val="FF0000"/>
                </a:solidFill>
              </a:rPr>
              <a:t>a</a:t>
            </a:r>
            <a:r>
              <a:rPr lang="en-US" sz="2800" dirty="0" err="1"/>
              <a:t>bc</a:t>
            </a:r>
            <a:r>
              <a:rPr lang="en-US" sz="2800" dirty="0"/>
              <a:t>"; </a:t>
            </a:r>
          </a:p>
          <a:p>
            <a:pPr marL="457200" lvl="1" indent="0">
              <a:buNone/>
            </a:pPr>
            <a:r>
              <a:rPr lang="en-US" sz="2800" dirty="0"/>
              <a:t>	String str2 = "</a:t>
            </a:r>
            <a:r>
              <a:rPr lang="en-US" sz="2800" b="1" dirty="0" err="1">
                <a:solidFill>
                  <a:srgbClr val="FF0000"/>
                </a:solidFill>
              </a:rPr>
              <a:t>I</a:t>
            </a:r>
            <a:r>
              <a:rPr lang="en-US" sz="2800" dirty="0" err="1"/>
              <a:t>loveU</a:t>
            </a:r>
            <a:r>
              <a:rPr lang="en-US" sz="2800" dirty="0"/>
              <a:t>";</a:t>
            </a:r>
          </a:p>
          <a:p>
            <a:pPr marL="914400" lvl="2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(str1.compareTo(str2)); </a:t>
            </a:r>
          </a:p>
          <a:p>
            <a:pPr marL="457200" lvl="1" indent="0">
              <a:buNone/>
            </a:pPr>
            <a:r>
              <a:rPr lang="en-US" sz="2800" dirty="0"/>
              <a:t>}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altLang="ja-JP" dirty="0"/>
              <a:t>Output: 24</a:t>
            </a:r>
          </a:p>
          <a:p>
            <a:pPr lvl="1"/>
            <a:r>
              <a:rPr lang="en-US" dirty="0"/>
              <a:t>The ASCII code of ‘a’ is </a:t>
            </a:r>
            <a:r>
              <a:rPr lang="en-US" altLang="ja-JP" dirty="0"/>
              <a:t>97 and </a:t>
            </a:r>
            <a:r>
              <a:rPr lang="en-US" dirty="0"/>
              <a:t>the ASCII code of ‘I’ is </a:t>
            </a:r>
            <a:r>
              <a:rPr lang="en-US" altLang="ja-JP" dirty="0"/>
              <a:t>73.</a:t>
            </a:r>
          </a:p>
          <a:p>
            <a:pPr lvl="1"/>
            <a:r>
              <a:rPr lang="en-US" altLang="ja-JP" dirty="0"/>
              <a:t>So </a:t>
            </a:r>
            <a:r>
              <a:rPr lang="en-US" dirty="0"/>
              <a:t>str1.compareTo(str2) return 97 - 73 = 24.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9C45B-547B-4C47-BA0B-C4838F195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4247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360F-29F4-6F46-8DE5-58867F91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String comparisons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712A-2E5E-9445-B24B-CA4D76803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MyTest</a:t>
            </a:r>
            <a:r>
              <a:rPr lang="en-US" dirty="0"/>
              <a:t> { </a:t>
            </a:r>
          </a:p>
          <a:p>
            <a:pPr marL="457200" lvl="1" indent="0">
              <a:buNone/>
            </a:pPr>
            <a:r>
              <a:rPr lang="en-US" sz="2800" dirty="0"/>
              <a:t>public static void main(String[] </a:t>
            </a:r>
            <a:r>
              <a:rPr lang="en-US" sz="2800" dirty="0" err="1"/>
              <a:t>args</a:t>
            </a:r>
            <a:r>
              <a:rPr lang="en-US" sz="2800" dirty="0"/>
              <a:t>) { </a:t>
            </a:r>
          </a:p>
          <a:p>
            <a:pPr marL="914400" lvl="2" indent="0">
              <a:buNone/>
            </a:pPr>
            <a:r>
              <a:rPr lang="en-US" sz="2800" dirty="0"/>
              <a:t>String str1 = "a</a:t>
            </a:r>
            <a:r>
              <a:rPr lang="en-US" sz="2800" b="1" dirty="0">
                <a:solidFill>
                  <a:srgbClr val="FF0000"/>
                </a:solidFill>
              </a:rPr>
              <a:t>I</a:t>
            </a:r>
            <a:r>
              <a:rPr lang="en-US" sz="2800" dirty="0"/>
              <a:t>loveU520"; </a:t>
            </a:r>
          </a:p>
          <a:p>
            <a:pPr marL="914400" lvl="2" indent="0">
              <a:buNone/>
            </a:pPr>
            <a:r>
              <a:rPr lang="en-US" sz="2800" dirty="0"/>
              <a:t>String str2 = "</a:t>
            </a:r>
            <a:r>
              <a:rPr lang="en-US" sz="2800" dirty="0" err="1"/>
              <a:t>a</a:t>
            </a:r>
            <a:r>
              <a:rPr lang="en-US" sz="2800" b="1" dirty="0" err="1">
                <a:solidFill>
                  <a:srgbClr val="FF0000"/>
                </a:solidFill>
              </a:rPr>
              <a:t>b</a:t>
            </a:r>
            <a:r>
              <a:rPr lang="en-US" sz="2800" dirty="0" err="1"/>
              <a:t>c</a:t>
            </a:r>
            <a:r>
              <a:rPr lang="en-US" sz="2800" dirty="0"/>
              <a:t>"; </a:t>
            </a:r>
          </a:p>
          <a:p>
            <a:pPr marL="914400" lvl="2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(str1.compareTo(str2)); </a:t>
            </a:r>
          </a:p>
          <a:p>
            <a:pPr marL="457200" lvl="1" indent="0">
              <a:buNone/>
            </a:pPr>
            <a:r>
              <a:rPr lang="en-US" sz="2800" dirty="0"/>
              <a:t>}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altLang="ja-JP" dirty="0"/>
              <a:t>Output: -25</a:t>
            </a:r>
          </a:p>
          <a:p>
            <a:pPr lvl="1"/>
            <a:r>
              <a:rPr lang="en-US" dirty="0"/>
              <a:t>The ASCII code of ‘I’ is </a:t>
            </a:r>
            <a:r>
              <a:rPr lang="en-US" altLang="ja-JP" dirty="0"/>
              <a:t>73 and </a:t>
            </a:r>
            <a:r>
              <a:rPr lang="en-US" dirty="0"/>
              <a:t>the ASCII code of ‘b’ is </a:t>
            </a:r>
            <a:r>
              <a:rPr lang="en-US" altLang="ja-JP" dirty="0"/>
              <a:t>98.</a:t>
            </a:r>
          </a:p>
          <a:p>
            <a:pPr lvl="1"/>
            <a:r>
              <a:rPr lang="en-US" altLang="ja-JP" dirty="0"/>
              <a:t>So </a:t>
            </a:r>
            <a:r>
              <a:rPr lang="en-US" dirty="0"/>
              <a:t>str1.compareTo(str2) return 73 - 98 = -25.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C8CCF-0D68-514C-B8F3-8C1E30EB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55149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962F-A59C-254E-AA64-9D969555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String comparisons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11218-2079-D74C-B489-D4E4B318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MyTest</a:t>
            </a:r>
            <a:r>
              <a:rPr lang="en-US" dirty="0"/>
              <a:t> { </a:t>
            </a:r>
          </a:p>
          <a:p>
            <a:pPr marL="457200" lvl="1" indent="0">
              <a:buNone/>
            </a:pPr>
            <a:r>
              <a:rPr lang="en-US" sz="2800" dirty="0"/>
              <a:t>public static void main(String[] </a:t>
            </a:r>
            <a:r>
              <a:rPr lang="en-US" sz="2800" dirty="0" err="1"/>
              <a:t>args</a:t>
            </a:r>
            <a:r>
              <a:rPr lang="en-US" sz="2800" dirty="0"/>
              <a:t>) { </a:t>
            </a:r>
          </a:p>
          <a:p>
            <a:pPr marL="914400" lvl="2" indent="0">
              <a:buNone/>
            </a:pPr>
            <a:r>
              <a:rPr lang="en-US" sz="2800" dirty="0"/>
              <a:t>String str1 = "</a:t>
            </a:r>
            <a:r>
              <a:rPr lang="en-US" sz="2800" b="1" dirty="0" err="1">
                <a:solidFill>
                  <a:srgbClr val="FF0000"/>
                </a:solidFill>
              </a:rPr>
              <a:t>ljj</a:t>
            </a:r>
            <a:r>
              <a:rPr lang="en-US" sz="2800" dirty="0"/>
              <a:t>"; </a:t>
            </a:r>
          </a:p>
          <a:p>
            <a:pPr marL="914400" lvl="2" indent="0">
              <a:buNone/>
            </a:pPr>
            <a:r>
              <a:rPr lang="en-US" sz="2800" dirty="0"/>
              <a:t>String str2 = "</a:t>
            </a:r>
            <a:r>
              <a:rPr lang="en-US" sz="2800" b="1" dirty="0" err="1">
                <a:solidFill>
                  <a:srgbClr val="FF0000"/>
                </a:solidFill>
              </a:rPr>
              <a:t>ljj</a:t>
            </a:r>
            <a:r>
              <a:rPr lang="en-US" sz="2800" dirty="0" err="1"/>
              <a:t>Lovexql</a:t>
            </a:r>
            <a:r>
              <a:rPr lang="en-US" sz="2800" dirty="0"/>
              <a:t>"; </a:t>
            </a:r>
          </a:p>
          <a:p>
            <a:pPr marL="914400" lvl="2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(str1.compareTo(str2)); </a:t>
            </a:r>
          </a:p>
          <a:p>
            <a:pPr marL="457200" lvl="1" indent="0">
              <a:buNone/>
            </a:pPr>
            <a:r>
              <a:rPr lang="en-US" sz="2800" dirty="0"/>
              <a:t>}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r>
              <a:rPr lang="en-US" altLang="ja-JP" dirty="0"/>
              <a:t>Output: -7</a:t>
            </a:r>
          </a:p>
          <a:p>
            <a:pPr lvl="1"/>
            <a:r>
              <a:rPr lang="en-US" dirty="0"/>
              <a:t>string str1 == string ste2.substring(0, str1.length() )</a:t>
            </a:r>
          </a:p>
          <a:p>
            <a:pPr lvl="1"/>
            <a:r>
              <a:rPr lang="en-US" altLang="ja-JP" dirty="0"/>
              <a:t>So </a:t>
            </a:r>
            <a:r>
              <a:rPr lang="en-US" dirty="0"/>
              <a:t>str1.compareTo(str2) return the difference of their length</a:t>
            </a:r>
          </a:p>
          <a:p>
            <a:pPr lvl="2"/>
            <a:r>
              <a:rPr lang="en-US" sz="2400" dirty="0"/>
              <a:t>3 - 10 = -7.</a:t>
            </a:r>
            <a:endParaRPr lang="en-TW" sz="2400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ED49D-89DB-D044-BBAC-32C5ABF7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77729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83B2-AED2-084A-936B-906794A3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String comparisons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F73F2-525C-494E-A5BB-E4E8DBCF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s1.compareTo(s2) &lt; 0</a:t>
            </a:r>
          </a:p>
          <a:p>
            <a:pPr lvl="1"/>
            <a:r>
              <a:rPr lang="en-US" sz="2800" dirty="0"/>
              <a:t>the string </a:t>
            </a:r>
            <a:r>
              <a:rPr lang="en-US" sz="2800" dirty="0">
                <a:solidFill>
                  <a:srgbClr val="FF0000"/>
                </a:solidFill>
              </a:rPr>
              <a:t>s1</a:t>
            </a:r>
            <a:r>
              <a:rPr lang="en-US" sz="2800" dirty="0"/>
              <a:t> comes before the string </a:t>
            </a:r>
            <a:r>
              <a:rPr lang="en-US" sz="2800" dirty="0">
                <a:solidFill>
                  <a:srgbClr val="FF0000"/>
                </a:solidFill>
              </a:rPr>
              <a:t>s2</a:t>
            </a:r>
            <a:r>
              <a:rPr lang="en-US" sz="2800" dirty="0"/>
              <a:t> in the </a:t>
            </a:r>
            <a:r>
              <a:rPr lang="en-US" sz="2800" b="1" dirty="0"/>
              <a:t>dictionary</a:t>
            </a:r>
            <a:r>
              <a:rPr lang="en-US" sz="2800" dirty="0"/>
              <a:t> </a:t>
            </a:r>
          </a:p>
          <a:p>
            <a:pPr lvl="2"/>
            <a:r>
              <a:rPr lang="en-US" sz="2400" dirty="0"/>
              <a:t>Example. s1 = ‘</a:t>
            </a:r>
            <a:r>
              <a:rPr lang="en-US" sz="2400" dirty="0" err="1"/>
              <a:t>abc</a:t>
            </a:r>
            <a:r>
              <a:rPr lang="en-US" sz="2400" dirty="0"/>
              <a:t>’ and s2 = ‘</a:t>
            </a:r>
            <a:r>
              <a:rPr lang="en-US" sz="2400" dirty="0" err="1"/>
              <a:t>af</a:t>
            </a:r>
            <a:r>
              <a:rPr lang="en-US" sz="2400" dirty="0"/>
              <a:t>’</a:t>
            </a:r>
          </a:p>
          <a:p>
            <a:pPr lvl="1"/>
            <a:endParaRPr lang="en-US" sz="2800" dirty="0"/>
          </a:p>
          <a:p>
            <a:r>
              <a:rPr lang="en-US" dirty="0"/>
              <a:t>s1.compareTo(s2) </a:t>
            </a:r>
            <a:r>
              <a:rPr lang="en-US" b="1" dirty="0">
                <a:solidFill>
                  <a:srgbClr val="FF0000"/>
                </a:solidFill>
              </a:rPr>
              <a:t>== 0</a:t>
            </a:r>
            <a:r>
              <a:rPr lang="en-US" dirty="0"/>
              <a:t> </a:t>
            </a:r>
          </a:p>
          <a:p>
            <a:pPr lvl="1"/>
            <a:r>
              <a:rPr lang="en-US" sz="2800" dirty="0"/>
              <a:t>the string </a:t>
            </a:r>
            <a:r>
              <a:rPr lang="en-US" sz="2800" dirty="0">
                <a:solidFill>
                  <a:srgbClr val="FF0000"/>
                </a:solidFill>
              </a:rPr>
              <a:t>s1</a:t>
            </a:r>
            <a:r>
              <a:rPr lang="en-US" sz="2800" dirty="0"/>
              <a:t> is equal to the string </a:t>
            </a:r>
            <a:r>
              <a:rPr lang="en-US" sz="2800" dirty="0">
                <a:solidFill>
                  <a:srgbClr val="FF0000"/>
                </a:solidFill>
              </a:rPr>
              <a:t>s2</a:t>
            </a:r>
            <a:endParaRPr lang="en-US" sz="2800" dirty="0"/>
          </a:p>
          <a:p>
            <a:endParaRPr lang="en-US" dirty="0"/>
          </a:p>
          <a:p>
            <a:r>
              <a:rPr lang="en-US" dirty="0"/>
              <a:t>s1.compareTo(s2)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 </a:t>
            </a:r>
          </a:p>
          <a:p>
            <a:pPr lvl="1"/>
            <a:r>
              <a:rPr lang="en-US" sz="2800" dirty="0"/>
              <a:t>the string </a:t>
            </a:r>
            <a:r>
              <a:rPr lang="en-US" sz="2800" dirty="0">
                <a:solidFill>
                  <a:srgbClr val="FF0000"/>
                </a:solidFill>
              </a:rPr>
              <a:t>s1</a:t>
            </a:r>
            <a:r>
              <a:rPr lang="en-US" sz="2800" dirty="0"/>
              <a:t> comes after the string </a:t>
            </a:r>
            <a:r>
              <a:rPr lang="en-US" sz="2800" dirty="0">
                <a:solidFill>
                  <a:srgbClr val="FF0000"/>
                </a:solidFill>
              </a:rPr>
              <a:t>s2</a:t>
            </a:r>
            <a:r>
              <a:rPr lang="en-US" sz="2800" dirty="0"/>
              <a:t> in the </a:t>
            </a:r>
            <a:r>
              <a:rPr lang="en-US" sz="2800" b="1" dirty="0"/>
              <a:t>dictionary</a:t>
            </a:r>
            <a:r>
              <a:rPr lang="en-US" sz="2800" dirty="0"/>
              <a:t> </a:t>
            </a:r>
          </a:p>
          <a:p>
            <a:pPr lvl="2"/>
            <a:r>
              <a:rPr lang="en-US" sz="2400" dirty="0"/>
              <a:t>Example. s1 = ‘</a:t>
            </a:r>
            <a:r>
              <a:rPr lang="en-US" sz="2400" dirty="0" err="1"/>
              <a:t>abc</a:t>
            </a:r>
            <a:r>
              <a:rPr lang="en-US" sz="2400" dirty="0"/>
              <a:t>’ and s2 = ‘</a:t>
            </a:r>
            <a:r>
              <a:rPr lang="en-US" sz="2400" dirty="0" err="1"/>
              <a:t>aac</a:t>
            </a:r>
            <a:r>
              <a:rPr lang="en-US" sz="2400" dirty="0"/>
              <a:t>’</a:t>
            </a:r>
          </a:p>
          <a:p>
            <a:pPr lvl="1"/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8DB8B-3E67-EF43-BB12-3BBA96A2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99001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51A8-B35E-6849-9743-EAAFA13E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Reading input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0D7A-A311-C545-9E17-F972FEE4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System.in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has minimal set of features – it can only read one byte at a time – not much use </a:t>
            </a:r>
          </a:p>
          <a:p>
            <a:r>
              <a:rPr lang="en-US" dirty="0"/>
              <a:t>Java 5.0, Scanner class was added to read keyboard input in a convenient manner 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Scanner in = new Scanner(</a:t>
            </a:r>
            <a:r>
              <a:rPr lang="en-US" b="1" dirty="0" err="1"/>
              <a:t>System.in</a:t>
            </a:r>
            <a:r>
              <a:rPr lang="en-US" b="1" dirty="0"/>
              <a:t>);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System.out.print</a:t>
            </a:r>
            <a:r>
              <a:rPr lang="en-US" b="1" dirty="0"/>
              <a:t>("Enter quantity: "); </a:t>
            </a:r>
          </a:p>
          <a:p>
            <a:pPr marL="0" indent="0">
              <a:buNone/>
            </a:pPr>
            <a:r>
              <a:rPr lang="en-US" b="1" dirty="0"/>
              <a:t>	int quantity = </a:t>
            </a:r>
            <a:r>
              <a:rPr lang="en-US" b="1" dirty="0" err="1"/>
              <a:t>in.nextInt</a:t>
            </a:r>
            <a:r>
              <a:rPr lang="en-US" b="1" dirty="0"/>
              <a:t>(); 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23BE8-C5D1-FC47-B308-EB601BEA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44528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FB6D-4EE4-7C44-B6A3-3D57A71D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Reading input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2985-8743-4647-8081-E6D76DDA2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nextInt</a:t>
            </a:r>
            <a:r>
              <a:rPr lang="en-US" b="1" dirty="0"/>
              <a:t> </a:t>
            </a:r>
            <a:r>
              <a:rPr lang="en-US" dirty="0"/>
              <a:t>reads a integer value</a:t>
            </a:r>
            <a:endParaRPr lang="en-US" b="1" dirty="0"/>
          </a:p>
          <a:p>
            <a:r>
              <a:rPr lang="en-US" b="1" dirty="0" err="1"/>
              <a:t>nextDouble</a:t>
            </a:r>
            <a:r>
              <a:rPr lang="en-US" dirty="0"/>
              <a:t> reads a double value</a:t>
            </a:r>
          </a:p>
          <a:p>
            <a:r>
              <a:rPr lang="en-US" b="1" dirty="0" err="1"/>
              <a:t>nextLine</a:t>
            </a:r>
            <a:r>
              <a:rPr lang="en-US" dirty="0"/>
              <a:t> reads a line (until user hits </a:t>
            </a:r>
            <a:r>
              <a:rPr lang="en-US" b="1" dirty="0">
                <a:solidFill>
                  <a:srgbClr val="FF0000"/>
                </a:solidFill>
              </a:rPr>
              <a:t>ENTER</a:t>
            </a:r>
            <a:r>
              <a:rPr lang="en-US" dirty="0"/>
              <a:t>) </a:t>
            </a:r>
          </a:p>
          <a:p>
            <a:r>
              <a:rPr lang="en-US" b="1" dirty="0" err="1"/>
              <a:t>nextWord</a:t>
            </a:r>
            <a:r>
              <a:rPr lang="en-US" dirty="0"/>
              <a:t> reads a word (until any </a:t>
            </a:r>
            <a:r>
              <a:rPr lang="en-US" b="1" dirty="0">
                <a:solidFill>
                  <a:srgbClr val="FF0000"/>
                </a:solidFill>
              </a:rPr>
              <a:t>white space</a:t>
            </a:r>
            <a:r>
              <a:rPr lang="en-US" dirty="0"/>
              <a:t>) </a:t>
            </a:r>
          </a:p>
          <a:p>
            <a:endParaRPr lang="en-US" dirty="0"/>
          </a:p>
          <a:p>
            <a:r>
              <a:rPr lang="en-US" dirty="0"/>
              <a:t>You will need to include this line at the top: </a:t>
            </a:r>
          </a:p>
          <a:p>
            <a:pPr marL="0" indent="0" algn="ctr">
              <a:buNone/>
            </a:pPr>
            <a:r>
              <a:rPr lang="en-US" b="1" dirty="0"/>
              <a:t>import </a:t>
            </a:r>
            <a:r>
              <a:rPr lang="en-US" b="1" dirty="0" err="1"/>
              <a:t>java.util.Scanner</a:t>
            </a:r>
            <a:r>
              <a:rPr lang="en-US" b="1" dirty="0"/>
              <a:t>; 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FBE69-C573-2D46-9FF5-873FD406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91885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E843-1156-2941-B404-46DF4A02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Reading input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C3A67-A06C-034F-9798-71E4C546B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public class Test{ </a:t>
            </a:r>
          </a:p>
          <a:p>
            <a:pPr marL="457200" lvl="1" indent="0">
              <a:buNone/>
            </a:pPr>
            <a:r>
              <a:rPr lang="en-US" dirty="0"/>
              <a:t>public static void main(String[] </a:t>
            </a:r>
            <a:r>
              <a:rPr lang="en-US" dirty="0" err="1"/>
              <a:t>args</a:t>
            </a:r>
            <a:r>
              <a:rPr lang="en-US" dirty="0"/>
              <a:t>){ </a:t>
            </a:r>
            <a:endParaRPr lang="en-US" altLang="ja-JP" dirty="0"/>
          </a:p>
          <a:p>
            <a:pPr marL="914400" lvl="2" indent="0">
              <a:buNone/>
            </a:pPr>
            <a:r>
              <a:rPr lang="en-US" sz="2400" dirty="0"/>
              <a:t>Scanner </a:t>
            </a:r>
            <a:r>
              <a:rPr lang="en-US" sz="2400" dirty="0" err="1"/>
              <a:t>sc</a:t>
            </a:r>
            <a:r>
              <a:rPr lang="en-US" sz="2400" dirty="0"/>
              <a:t> = new Scanner(</a:t>
            </a:r>
            <a:r>
              <a:rPr lang="en-US" sz="2400" dirty="0" err="1"/>
              <a:t>System.in</a:t>
            </a:r>
            <a:r>
              <a:rPr lang="en-US" sz="2400" dirty="0"/>
              <a:t>); 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(”Scanner test. Input a string: </a:t>
            </a:r>
            <a:r>
              <a:rPr lang="en-US" altLang="ja-JP" sz="2400" dirty="0"/>
              <a:t>");</a:t>
            </a:r>
            <a:endParaRPr lang="en-US" sz="2400" dirty="0"/>
          </a:p>
          <a:p>
            <a:pPr marL="914400" lvl="2" indent="0">
              <a:buNone/>
            </a:pPr>
            <a:r>
              <a:rPr lang="en-US" sz="2400" dirty="0"/>
              <a:t>while(</a:t>
            </a:r>
            <a:r>
              <a:rPr lang="en-US" sz="2400" b="1" dirty="0" err="1">
                <a:solidFill>
                  <a:srgbClr val="FF0000"/>
                </a:solidFill>
              </a:rPr>
              <a:t>ture</a:t>
            </a:r>
            <a:r>
              <a:rPr lang="en-US" sz="2400" dirty="0"/>
              <a:t>){</a:t>
            </a:r>
          </a:p>
          <a:p>
            <a:pPr marL="1371600" lvl="3" indent="0">
              <a:buNone/>
            </a:pPr>
            <a:r>
              <a:rPr lang="en-US" sz="2400" dirty="0"/>
              <a:t>String line = </a:t>
            </a:r>
            <a:r>
              <a:rPr lang="en-US" sz="2400" dirty="0" err="1"/>
              <a:t>sc.nextLine</a:t>
            </a:r>
            <a:r>
              <a:rPr lang="en-US" sz="2400" dirty="0"/>
              <a:t>();   // input</a:t>
            </a:r>
          </a:p>
          <a:p>
            <a:pPr marL="1371600" lvl="3" indent="0">
              <a:buNone/>
            </a:pPr>
            <a:r>
              <a:rPr lang="en-US" sz="2400" dirty="0"/>
              <a:t>if (</a:t>
            </a:r>
            <a:r>
              <a:rPr lang="en-US" sz="2400" dirty="0" err="1"/>
              <a:t>line.equals</a:t>
            </a:r>
            <a:r>
              <a:rPr lang="en-US" sz="2400" dirty="0"/>
              <a:t>("exit")) </a:t>
            </a:r>
            <a:r>
              <a:rPr lang="en-US" sz="2400" b="1" dirty="0">
                <a:solidFill>
                  <a:srgbClr val="FF0000"/>
                </a:solidFill>
              </a:rPr>
              <a:t>break</a:t>
            </a:r>
            <a:r>
              <a:rPr lang="en-US" sz="2400" dirty="0"/>
              <a:t>;</a:t>
            </a:r>
          </a:p>
          <a:p>
            <a:pPr marL="1371600" lvl="3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(”&gt;&gt;&gt; </a:t>
            </a:r>
            <a:r>
              <a:rPr lang="en-US" altLang="ja-JP" sz="2400" dirty="0"/>
              <a:t>"+</a:t>
            </a:r>
            <a:r>
              <a:rPr lang="en-US" sz="2400" dirty="0"/>
              <a:t>line);   // output our input </a:t>
            </a:r>
          </a:p>
          <a:p>
            <a:pPr marL="914400" lvl="2" indent="0">
              <a:buNone/>
            </a:pPr>
            <a:r>
              <a:rPr lang="en-US" sz="2400" dirty="0"/>
              <a:t>} </a:t>
            </a:r>
          </a:p>
          <a:p>
            <a:pPr marL="457200" lvl="1" indent="0">
              <a:buNone/>
            </a:pPr>
            <a:r>
              <a:rPr lang="en-US" dirty="0"/>
              <a:t>} 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3D041-B200-DD45-9B39-CF2E6E744A5F}"/>
              </a:ext>
            </a:extLst>
          </p:cNvPr>
          <p:cNvSpPr/>
          <p:nvPr/>
        </p:nvSpPr>
        <p:spPr>
          <a:xfrm>
            <a:off x="1912995" y="4292818"/>
            <a:ext cx="3782290" cy="255454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Result:</a:t>
            </a:r>
          </a:p>
          <a:p>
            <a:r>
              <a:rPr lang="en-US" sz="2000" b="1" dirty="0"/>
              <a:t>============================</a:t>
            </a:r>
          </a:p>
          <a:p>
            <a:r>
              <a:rPr lang="en-US" sz="2000" dirty="0"/>
              <a:t>Scanner test. Input a string: </a:t>
            </a:r>
          </a:p>
          <a:p>
            <a:r>
              <a:rPr lang="en-US" altLang="ja-JP" sz="2000" b="1" dirty="0">
                <a:solidFill>
                  <a:srgbClr val="FF0000"/>
                </a:solidFill>
              </a:rPr>
              <a:t>234</a:t>
            </a:r>
            <a:br>
              <a:rPr lang="en-US" altLang="ja-JP" sz="2000" dirty="0"/>
            </a:br>
            <a:r>
              <a:rPr lang="en-US" altLang="ja-JP" sz="2000" dirty="0"/>
              <a:t>&gt;&gt;&gt; </a:t>
            </a:r>
            <a:r>
              <a:rPr lang="en-US" altLang="ja-JP" sz="2000" b="1" dirty="0">
                <a:solidFill>
                  <a:srgbClr val="FF0000"/>
                </a:solidFill>
              </a:rPr>
              <a:t>234</a:t>
            </a:r>
            <a:br>
              <a:rPr lang="en-US" altLang="ja-JP" sz="2000" dirty="0"/>
            </a:br>
            <a:r>
              <a:rPr lang="en-US" altLang="ja-JP" sz="2000" dirty="0"/>
              <a:t>a test code</a:t>
            </a:r>
            <a:br>
              <a:rPr lang="en-US" sz="2000" dirty="0"/>
            </a:br>
            <a:r>
              <a:rPr lang="en-US" sz="2000" dirty="0"/>
              <a:t>&gt;&gt;&gt; </a:t>
            </a:r>
            <a:r>
              <a:rPr lang="en-US" altLang="ja-JP" sz="2000" dirty="0"/>
              <a:t>a test code</a:t>
            </a:r>
            <a:br>
              <a:rPr lang="en-US" sz="2000" dirty="0"/>
            </a:br>
            <a:r>
              <a:rPr lang="en-US" sz="2000" dirty="0"/>
              <a:t>exit</a:t>
            </a:r>
            <a:endParaRPr lang="en-TW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B8D66-C385-0F41-A723-0DA94702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56</a:t>
            </a:fld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349BC-FD9C-E34B-8A18-A3607FBBC812}"/>
              </a:ext>
            </a:extLst>
          </p:cNvPr>
          <p:cNvSpPr/>
          <p:nvPr/>
        </p:nvSpPr>
        <p:spPr>
          <a:xfrm>
            <a:off x="5434034" y="3479557"/>
            <a:ext cx="3362795" cy="400110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// this code will end at here</a:t>
            </a:r>
            <a:endParaRPr lang="en-TW" sz="2000" dirty="0"/>
          </a:p>
        </p:txBody>
      </p:sp>
    </p:spTree>
    <p:extLst>
      <p:ext uri="{BB962C8B-B14F-4D97-AF65-F5344CB8AC3E}">
        <p14:creationId xmlns:p14="http://schemas.microsoft.com/office/powerpoint/2010/main" val="3104270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9A72-BB17-B447-9217-73A9196F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Sequence, selection, iteration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2A6E7-2078-E64A-B78A-924BD1533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Almost all programming languages (e.g. Java, C, Pascal, C++, Cobol...) are based on 3 simple structures: </a:t>
            </a:r>
            <a:endParaRPr lang="en-US" sz="2800" dirty="0"/>
          </a:p>
          <a:p>
            <a:pPr lvl="1"/>
            <a:r>
              <a:rPr lang="en-US" sz="2800" dirty="0"/>
              <a:t>Sequence: lines separated by </a:t>
            </a:r>
            <a:r>
              <a:rPr lang="en-US" sz="2800" b="1" dirty="0">
                <a:solidFill>
                  <a:srgbClr val="FF0000"/>
                </a:solidFill>
              </a:rPr>
              <a:t>semicolon </a:t>
            </a:r>
          </a:p>
          <a:p>
            <a:pPr lvl="2"/>
            <a:r>
              <a:rPr lang="en-US" sz="2800" b="1" dirty="0">
                <a:solidFill>
                  <a:srgbClr val="FF0000"/>
                </a:solidFill>
              </a:rPr>
              <a:t>;</a:t>
            </a:r>
          </a:p>
          <a:p>
            <a:pPr lvl="2"/>
            <a:r>
              <a:rPr lang="en-US" sz="2800" dirty="0"/>
              <a:t>Example.</a:t>
            </a:r>
          </a:p>
          <a:p>
            <a:pPr lvl="3"/>
            <a:r>
              <a:rPr lang="en-US" sz="2800" dirty="0"/>
              <a:t>int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lvl="3"/>
            <a:r>
              <a:rPr lang="en-US" sz="2800" dirty="0" err="1"/>
              <a:t>i</a:t>
            </a:r>
            <a:r>
              <a:rPr lang="en-US" sz="2800" dirty="0"/>
              <a:t> – 10; </a:t>
            </a:r>
          </a:p>
          <a:p>
            <a:pPr lvl="1"/>
            <a:r>
              <a:rPr lang="en-US" sz="2800" dirty="0"/>
              <a:t>Selection: if / else </a:t>
            </a:r>
          </a:p>
          <a:p>
            <a:pPr lvl="1"/>
            <a:r>
              <a:rPr lang="en-US" sz="2800" dirty="0"/>
              <a:t>Iteration: for/ while/ do </a:t>
            </a:r>
          </a:p>
          <a:p>
            <a:pPr lvl="2"/>
            <a:r>
              <a:rPr lang="en-US" sz="2800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2E13B-3BF7-504B-8213-5FD99695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14767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73B9-3D7D-A94E-ACF1-E6917306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Selection statements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76B30-2647-9C48-945F-27B18336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conditional statement</a:t>
            </a:r>
            <a:r>
              <a:rPr lang="en-US" i="1" dirty="0"/>
              <a:t> </a:t>
            </a:r>
            <a:r>
              <a:rPr lang="en-US" dirty="0"/>
              <a:t>lets us choose which statement will be executed next by using a conditional test </a:t>
            </a:r>
          </a:p>
          <a:p>
            <a:pPr lvl="1"/>
            <a:r>
              <a:rPr lang="en-US" sz="2800" dirty="0"/>
              <a:t>the </a:t>
            </a:r>
            <a:r>
              <a:rPr lang="en-US" sz="2800" b="1" i="1" dirty="0">
                <a:solidFill>
                  <a:srgbClr val="FF0000"/>
                </a:solidFill>
              </a:rPr>
              <a:t>if</a:t>
            </a:r>
            <a:r>
              <a:rPr lang="en-US" sz="2800" i="1" dirty="0"/>
              <a:t> statement </a:t>
            </a:r>
          </a:p>
          <a:p>
            <a:pPr lvl="1"/>
            <a:r>
              <a:rPr lang="en-US" sz="2800" dirty="0"/>
              <a:t>the </a:t>
            </a:r>
            <a:r>
              <a:rPr lang="en-US" sz="2800" b="1" i="1" dirty="0">
                <a:solidFill>
                  <a:srgbClr val="FF0000"/>
                </a:solidFill>
              </a:rPr>
              <a:t>if-else</a:t>
            </a:r>
            <a:r>
              <a:rPr lang="en-US" sz="2800" i="1" dirty="0"/>
              <a:t> statement </a:t>
            </a:r>
          </a:p>
          <a:p>
            <a:pPr lvl="2"/>
            <a:r>
              <a:rPr lang="en-US" sz="2800" b="1" i="1" dirty="0">
                <a:solidFill>
                  <a:srgbClr val="FF0000"/>
                </a:solidFill>
              </a:rPr>
              <a:t>If-else if-else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Conditional test is an expression that results in a </a:t>
            </a:r>
            <a:r>
              <a:rPr lang="en-US" dirty="0" err="1"/>
              <a:t>boolean</a:t>
            </a:r>
            <a:r>
              <a:rPr lang="en-US" dirty="0"/>
              <a:t> value using relational operators </a:t>
            </a:r>
          </a:p>
          <a:p>
            <a:r>
              <a:rPr lang="en-US" dirty="0"/>
              <a:t>If we have the statement </a:t>
            </a:r>
            <a:r>
              <a:rPr lang="en-US" b="1" dirty="0"/>
              <a:t>int x = 3</a:t>
            </a:r>
            <a:r>
              <a:rPr lang="en-US" dirty="0"/>
              <a:t>, then the conditional test </a:t>
            </a:r>
            <a:r>
              <a:rPr lang="en-US" b="1" dirty="0"/>
              <a:t>(x &gt;= 2)</a:t>
            </a:r>
            <a:r>
              <a:rPr lang="en-US" dirty="0"/>
              <a:t> evaluates to true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5E834-338E-6747-B634-AAAB69FC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45958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D358-92ED-4E43-9F35-7083EFA0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if Statement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C6973-4A76-794E-A6FC-562709842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i="1" dirty="0">
                <a:solidFill>
                  <a:srgbClr val="FF0000"/>
                </a:solidFill>
              </a:rPr>
              <a:t>if statement </a:t>
            </a:r>
            <a:r>
              <a:rPr lang="en-US" dirty="0"/>
              <a:t>has the following syntax: </a:t>
            </a:r>
          </a:p>
          <a:p>
            <a:pPr marL="457200" lvl="1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if</a:t>
            </a:r>
            <a:r>
              <a:rPr lang="en-US" sz="2800" b="1" dirty="0"/>
              <a:t> (</a:t>
            </a:r>
            <a:r>
              <a:rPr lang="en-US" sz="2800" b="1" i="1" dirty="0"/>
              <a:t>condition</a:t>
            </a:r>
            <a:r>
              <a:rPr lang="en-US" sz="2800" b="1" dirty="0"/>
              <a:t>) </a:t>
            </a:r>
          </a:p>
          <a:p>
            <a:pPr marL="457200" lvl="1" indent="0">
              <a:buNone/>
            </a:pPr>
            <a:r>
              <a:rPr lang="en-US" sz="2800" b="1" dirty="0"/>
              <a:t>{ </a:t>
            </a:r>
          </a:p>
          <a:p>
            <a:pPr marL="914400" lvl="2" indent="0">
              <a:buNone/>
            </a:pPr>
            <a:r>
              <a:rPr lang="en-US" sz="2800" b="1" dirty="0"/>
              <a:t>statement;</a:t>
            </a:r>
          </a:p>
          <a:p>
            <a:pPr marL="457200" lvl="1" indent="0">
              <a:buNone/>
            </a:pPr>
            <a:r>
              <a:rPr lang="en-US" sz="2800" b="1" dirty="0"/>
              <a:t>}</a:t>
            </a:r>
          </a:p>
          <a:p>
            <a:r>
              <a:rPr lang="en-US" b="1" dirty="0">
                <a:solidFill>
                  <a:srgbClr val="FF000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is a Java reserved word </a:t>
            </a:r>
          </a:p>
          <a:p>
            <a:r>
              <a:rPr lang="en-US" dirty="0"/>
              <a:t>The </a:t>
            </a:r>
            <a:r>
              <a:rPr lang="en-US" b="1" i="1" dirty="0"/>
              <a:t>condition </a:t>
            </a:r>
            <a:r>
              <a:rPr lang="en-US" dirty="0"/>
              <a:t>must be a </a:t>
            </a:r>
            <a:r>
              <a:rPr lang="en-US" dirty="0" err="1"/>
              <a:t>boolean</a:t>
            </a:r>
            <a:r>
              <a:rPr lang="en-US" dirty="0"/>
              <a:t> expression. </a:t>
            </a:r>
          </a:p>
          <a:p>
            <a:pPr lvl="1"/>
            <a:r>
              <a:rPr lang="en-US" sz="2800" dirty="0"/>
              <a:t>That is </a:t>
            </a:r>
            <a:r>
              <a:rPr lang="en-US" sz="2800" b="1" dirty="0"/>
              <a:t>its output is true or false</a:t>
            </a:r>
            <a:r>
              <a:rPr lang="en-US" sz="2800" dirty="0"/>
              <a:t>.</a:t>
            </a:r>
          </a:p>
          <a:p>
            <a:r>
              <a:rPr lang="en-US" dirty="0"/>
              <a:t>It must evaluate to either true or false. </a:t>
            </a:r>
          </a:p>
          <a:p>
            <a:r>
              <a:rPr lang="en-US" dirty="0"/>
              <a:t>If the </a:t>
            </a:r>
            <a:r>
              <a:rPr lang="en-US" b="1" i="1" dirty="0"/>
              <a:t>condition </a:t>
            </a:r>
            <a:r>
              <a:rPr lang="en-US" dirty="0"/>
              <a:t>is true, the </a:t>
            </a:r>
            <a:r>
              <a:rPr lang="en-US" b="1" i="1" dirty="0"/>
              <a:t>statement </a:t>
            </a:r>
            <a:r>
              <a:rPr lang="en-US" dirty="0"/>
              <a:t>is executed. If it is false, the </a:t>
            </a:r>
            <a:r>
              <a:rPr lang="en-US" b="1" i="1" dirty="0"/>
              <a:t>statement </a:t>
            </a:r>
            <a:r>
              <a:rPr lang="en-US" dirty="0"/>
              <a:t>is skipped.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0C449-424F-7344-ACA7-BE363A13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59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87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7F93-85FC-5E46-97D0-CCAAA034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compilation process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713A1-B5CC-C14D-959C-BF2E1CD2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F4BD-357C-0A49-905C-BC01248F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" y="2543626"/>
            <a:ext cx="8090421" cy="28399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3CD06-D1B7-9549-8B55-ACF35C2A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12323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6D60-F9DF-214C-BB99-5B296482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if Statement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6DAE-1BC7-174E-9123-ABA6B7FE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if</a:t>
            </a:r>
            <a:r>
              <a:rPr lang="en-US" sz="2800" b="1" dirty="0"/>
              <a:t> (</a:t>
            </a:r>
            <a:r>
              <a:rPr lang="en-US" sz="2800" b="1" i="1" dirty="0"/>
              <a:t>condition</a:t>
            </a:r>
            <a:r>
              <a:rPr lang="en-US" sz="2800" b="1" dirty="0"/>
              <a:t>) </a:t>
            </a:r>
          </a:p>
          <a:p>
            <a:pPr marL="457200" lvl="1" indent="0">
              <a:buNone/>
            </a:pPr>
            <a:r>
              <a:rPr lang="en-US" sz="2800" b="1" dirty="0"/>
              <a:t>{ </a:t>
            </a:r>
          </a:p>
          <a:p>
            <a:pPr marL="914400" lvl="2" indent="0">
              <a:buNone/>
            </a:pPr>
            <a:r>
              <a:rPr lang="en-US" sz="2800" b="1" dirty="0"/>
              <a:t>statement1;</a:t>
            </a:r>
          </a:p>
          <a:p>
            <a:pPr marL="914400" lvl="2" indent="0">
              <a:buNone/>
            </a:pPr>
            <a:r>
              <a:rPr lang="en-US" sz="2800" b="1" dirty="0"/>
              <a:t>statement2;</a:t>
            </a:r>
          </a:p>
          <a:p>
            <a:pPr marL="914400" lvl="2" indent="0">
              <a:buNone/>
            </a:pPr>
            <a:r>
              <a:rPr lang="en-US" sz="2800" b="1" dirty="0"/>
              <a:t>…</a:t>
            </a:r>
          </a:p>
          <a:p>
            <a:pPr marL="457200" lvl="1" indent="0">
              <a:buNone/>
            </a:pPr>
            <a:r>
              <a:rPr lang="en-US" sz="2800" b="1" dirty="0"/>
              <a:t>}</a:t>
            </a:r>
          </a:p>
          <a:p>
            <a:pPr marL="457200" lvl="1" indent="0">
              <a:buNone/>
            </a:pPr>
            <a:r>
              <a:rPr lang="en-US" b="1" dirty="0"/>
              <a:t>statement3;</a:t>
            </a:r>
          </a:p>
          <a:p>
            <a:pPr lvl="1"/>
            <a:endParaRPr lang="en-TW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1430CE-F950-A140-B1AB-C3C03D7D2333}"/>
              </a:ext>
            </a:extLst>
          </p:cNvPr>
          <p:cNvSpPr/>
          <p:nvPr/>
        </p:nvSpPr>
        <p:spPr>
          <a:xfrm>
            <a:off x="700644" y="1591294"/>
            <a:ext cx="2778826" cy="22444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21D4C-4DF8-AD41-AB40-9AFF58456757}"/>
              </a:ext>
            </a:extLst>
          </p:cNvPr>
          <p:cNvSpPr/>
          <p:nvPr/>
        </p:nvSpPr>
        <p:spPr>
          <a:xfrm>
            <a:off x="4057499" y="2021014"/>
            <a:ext cx="45286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// Condition </a:t>
            </a:r>
            <a:r>
              <a:rPr lang="en-US" sz="2800" dirty="0"/>
              <a:t>is true:</a:t>
            </a:r>
          </a:p>
          <a:p>
            <a:r>
              <a:rPr lang="en-US" sz="2800" dirty="0"/>
              <a:t>// Do statement1, statement2, and keep on</a:t>
            </a:r>
            <a:endParaRPr lang="en-TW" sz="2800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4528266-113E-5041-BEF8-431F5454925F}"/>
              </a:ext>
            </a:extLst>
          </p:cNvPr>
          <p:cNvSpPr/>
          <p:nvPr/>
        </p:nvSpPr>
        <p:spPr>
          <a:xfrm>
            <a:off x="3598517" y="2274125"/>
            <a:ext cx="451854" cy="87877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28EF7A-0665-454B-9875-C2EB2F1FD931}"/>
              </a:ext>
            </a:extLst>
          </p:cNvPr>
          <p:cNvSpPr/>
          <p:nvPr/>
        </p:nvSpPr>
        <p:spPr>
          <a:xfrm>
            <a:off x="4050371" y="3623326"/>
            <a:ext cx="49914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// condition </a:t>
            </a:r>
            <a:r>
              <a:rPr lang="en-US" sz="2800" dirty="0"/>
              <a:t>is false:</a:t>
            </a:r>
          </a:p>
          <a:p>
            <a:r>
              <a:rPr lang="en-US" sz="2800" dirty="0"/>
              <a:t>// Skip statement1, statement2, …</a:t>
            </a:r>
          </a:p>
          <a:p>
            <a:r>
              <a:rPr lang="en-US" sz="2800" dirty="0"/>
              <a:t>// Go to statement 3.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7D16085-679C-F447-AF04-B97923A8C714}"/>
              </a:ext>
            </a:extLst>
          </p:cNvPr>
          <p:cNvSpPr/>
          <p:nvPr/>
        </p:nvSpPr>
        <p:spPr>
          <a:xfrm>
            <a:off x="2546888" y="3919022"/>
            <a:ext cx="1503483" cy="254393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85288D-8AC8-9941-A85E-5E026A85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48180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D163-5FE8-CF4D-ADD1-81684EAD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if-else Statement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0D17F-4B89-A74A-B870-D716C1090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else clause </a:t>
            </a:r>
            <a:r>
              <a:rPr lang="en-US" dirty="0"/>
              <a:t>can be added to an if statement to make an </a:t>
            </a:r>
            <a:r>
              <a:rPr lang="en-US" b="1" i="1" dirty="0">
                <a:solidFill>
                  <a:srgbClr val="FF0000"/>
                </a:solidFill>
              </a:rPr>
              <a:t>if-else statement </a:t>
            </a:r>
            <a:endParaRPr lang="en-US" dirty="0"/>
          </a:p>
          <a:p>
            <a:endParaRPr lang="en-US" b="1" dirty="0"/>
          </a:p>
          <a:p>
            <a:pPr marL="457200" lvl="1" indent="0">
              <a:buNone/>
            </a:pPr>
            <a:r>
              <a:rPr lang="en-US" sz="2800" b="1" dirty="0"/>
              <a:t>if ( </a:t>
            </a:r>
            <a:r>
              <a:rPr lang="en-US" sz="2800" b="1" i="1" dirty="0"/>
              <a:t>condition </a:t>
            </a:r>
            <a:r>
              <a:rPr lang="en-US" sz="2800" b="1" dirty="0"/>
              <a:t>) 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dirty="0"/>
              <a:t>statement1; </a:t>
            </a:r>
          </a:p>
          <a:p>
            <a:pPr marL="457200" lvl="1" indent="0">
              <a:buNone/>
            </a:pPr>
            <a:r>
              <a:rPr lang="en-US" sz="2800" b="1" dirty="0"/>
              <a:t>else 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dirty="0"/>
              <a:t>statement2; 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If the </a:t>
            </a:r>
            <a:r>
              <a:rPr lang="en-US" b="1" i="1" dirty="0"/>
              <a:t>condition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i="1" dirty="0"/>
              <a:t>statement1 </a:t>
            </a:r>
            <a:r>
              <a:rPr lang="en-US" dirty="0"/>
              <a:t>is executed </a:t>
            </a:r>
          </a:p>
          <a:p>
            <a:r>
              <a:rPr lang="en-US" dirty="0"/>
              <a:t>If the </a:t>
            </a:r>
            <a:r>
              <a:rPr lang="en-US" b="1" i="1" dirty="0"/>
              <a:t>condition</a:t>
            </a:r>
            <a:r>
              <a:rPr lang="en-US" dirty="0"/>
              <a:t> is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i="1" dirty="0"/>
              <a:t>statement2 </a:t>
            </a:r>
            <a:r>
              <a:rPr lang="en-US" dirty="0"/>
              <a:t>is executed </a:t>
            </a:r>
          </a:p>
          <a:p>
            <a:r>
              <a:rPr lang="en-US" b="1" dirty="0">
                <a:solidFill>
                  <a:srgbClr val="FF0000"/>
                </a:solidFill>
              </a:rPr>
              <a:t>One or the other will be executed, but not both</a:t>
            </a:r>
            <a:r>
              <a:rPr lang="en-US" dirty="0"/>
              <a:t>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36728-414B-6346-A4FD-D767FEA9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0413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F44E-9FFB-4844-80A6-98312ADF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if-else Statement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F4C5-2E39-6C4A-B2B3-A843DD6FB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public class Test { </a:t>
            </a:r>
          </a:p>
          <a:p>
            <a:pPr marL="457200" lvl="1" indent="0">
              <a:buNone/>
            </a:pPr>
            <a:r>
              <a:rPr lang="en-US" sz="2800" dirty="0"/>
              <a:t>public static void main(String </a:t>
            </a:r>
            <a:r>
              <a:rPr lang="en-US" sz="2800" dirty="0" err="1"/>
              <a:t>args</a:t>
            </a:r>
            <a:r>
              <a:rPr lang="en-US" sz="2800" dirty="0"/>
              <a:t>[]){ </a:t>
            </a:r>
          </a:p>
          <a:p>
            <a:pPr marL="914400" lvl="2" indent="0">
              <a:buNone/>
            </a:pPr>
            <a:r>
              <a:rPr lang="en-US" sz="2800" dirty="0"/>
              <a:t>int score = 30; </a:t>
            </a:r>
          </a:p>
          <a:p>
            <a:pPr marL="914400" lvl="2" indent="0">
              <a:buNone/>
            </a:pPr>
            <a:r>
              <a:rPr lang="en-US" sz="2800" dirty="0"/>
              <a:t>if( score &gt;= 60 ){ </a:t>
            </a:r>
          </a:p>
          <a:p>
            <a:pPr marL="1371600" lvl="3" indent="0">
              <a:buNone/>
            </a:pPr>
            <a:r>
              <a:rPr lang="en-US" sz="2800" dirty="0" err="1"/>
              <a:t>System.out.print</a:t>
            </a:r>
            <a:r>
              <a:rPr lang="en-US" sz="2800" dirty="0"/>
              <a:t>(”You pass this course</a:t>
            </a:r>
            <a:r>
              <a:rPr lang="en-US" altLang="ja-JP" sz="2800" dirty="0"/>
              <a:t>"); </a:t>
            </a:r>
          </a:p>
          <a:p>
            <a:pPr marL="914400" lvl="2" indent="0">
              <a:buNone/>
            </a:pPr>
            <a:r>
              <a:rPr lang="en-US" altLang="ja-JP" sz="2800" dirty="0"/>
              <a:t>} </a:t>
            </a:r>
            <a:r>
              <a:rPr lang="en-US" sz="2800" dirty="0"/>
              <a:t>else{ </a:t>
            </a:r>
          </a:p>
          <a:p>
            <a:pPr marL="1371600" lvl="3" indent="0">
              <a:buNone/>
            </a:pPr>
            <a:r>
              <a:rPr lang="en-US" sz="2800" dirty="0" err="1"/>
              <a:t>System.out.print</a:t>
            </a:r>
            <a:r>
              <a:rPr lang="en-US" sz="2800" dirty="0"/>
              <a:t>("You didn't  this course </a:t>
            </a:r>
            <a:r>
              <a:rPr lang="en-US" altLang="ja-JP" sz="2800" dirty="0"/>
              <a:t>"); </a:t>
            </a:r>
          </a:p>
          <a:p>
            <a:pPr marL="914400" lvl="2" indent="0">
              <a:buNone/>
            </a:pPr>
            <a:r>
              <a:rPr lang="en-US" altLang="ja-JP" sz="2800" dirty="0"/>
              <a:t>}</a:t>
            </a:r>
            <a:r>
              <a:rPr lang="ja-JP" altLang="en-US" sz="2800"/>
              <a:t> </a:t>
            </a:r>
            <a:endParaRPr lang="en-US" altLang="ja-JP" sz="2800" dirty="0"/>
          </a:p>
          <a:p>
            <a:pPr marL="457200" lvl="1" indent="0">
              <a:buNone/>
            </a:pPr>
            <a:r>
              <a:rPr lang="en-US" altLang="ja-JP" sz="2800" dirty="0"/>
              <a:t>}</a:t>
            </a:r>
            <a:r>
              <a:rPr lang="ja-JP" altLang="en-US" sz="2800"/>
              <a:t> </a:t>
            </a:r>
            <a:endParaRPr lang="en-US" altLang="ja-JP" sz="2800" dirty="0"/>
          </a:p>
          <a:p>
            <a:pPr marL="0" indent="0">
              <a:buNone/>
            </a:pPr>
            <a:r>
              <a:rPr lang="en-US" altLang="ja-JP" dirty="0"/>
              <a:t>}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B387E-D057-E047-A247-EC11C14B7E76}"/>
              </a:ext>
            </a:extLst>
          </p:cNvPr>
          <p:cNvSpPr/>
          <p:nvPr/>
        </p:nvSpPr>
        <p:spPr>
          <a:xfrm>
            <a:off x="2381004" y="4624089"/>
            <a:ext cx="5219204" cy="138499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Result:</a:t>
            </a:r>
          </a:p>
          <a:p>
            <a:r>
              <a:rPr lang="en-US" sz="2800" b="1" dirty="0"/>
              <a:t>============================</a:t>
            </a:r>
          </a:p>
          <a:p>
            <a:r>
              <a:rPr lang="en-US" sz="2800" dirty="0"/>
              <a:t>You pass this course</a:t>
            </a:r>
            <a:endParaRPr lang="en-TW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CCDDA-4CE5-CE4B-836E-B05AB6FC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43249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44F0-B612-7A4A-9B3E-877E9B5EC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if-else if-else Statement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CD47B-0C0F-DE45-8CA2-5506A751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b="1" dirty="0"/>
              <a:t>if ( </a:t>
            </a:r>
            <a:r>
              <a:rPr lang="en-US" sz="2800" b="1" i="1" dirty="0"/>
              <a:t>condition1 </a:t>
            </a:r>
            <a:r>
              <a:rPr lang="en-US" sz="2800" b="1" dirty="0"/>
              <a:t>) 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dirty="0"/>
              <a:t>statement1; </a:t>
            </a:r>
          </a:p>
          <a:p>
            <a:pPr marL="457200" lvl="1" indent="0">
              <a:buNone/>
            </a:pPr>
            <a:r>
              <a:rPr lang="en-US" sz="2800" b="1" dirty="0"/>
              <a:t>else if ( </a:t>
            </a:r>
            <a:r>
              <a:rPr lang="en-US" sz="2800" b="1" i="1" dirty="0"/>
              <a:t>condition2 </a:t>
            </a:r>
            <a:r>
              <a:rPr lang="en-US" sz="2800" b="1" dirty="0"/>
              <a:t>) 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dirty="0"/>
              <a:t>statement2;</a:t>
            </a:r>
          </a:p>
          <a:p>
            <a:pPr marL="457200" lvl="1" indent="0">
              <a:buNone/>
            </a:pPr>
            <a:r>
              <a:rPr lang="en-US" sz="2800" b="1" dirty="0"/>
              <a:t>else  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dirty="0"/>
              <a:t>statement3;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If </a:t>
            </a:r>
            <a:r>
              <a:rPr lang="en-US" b="1" i="1" dirty="0"/>
              <a:t>condition1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i="1" dirty="0"/>
              <a:t>statement1 </a:t>
            </a:r>
            <a:r>
              <a:rPr lang="en-US" dirty="0"/>
              <a:t>is executed </a:t>
            </a:r>
          </a:p>
          <a:p>
            <a:r>
              <a:rPr lang="en-US" dirty="0"/>
              <a:t>If</a:t>
            </a:r>
            <a:r>
              <a:rPr lang="en-US" i="1" dirty="0"/>
              <a:t> </a:t>
            </a:r>
            <a:r>
              <a:rPr lang="en-US" b="1" i="1" dirty="0"/>
              <a:t>condition1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b="1" dirty="0"/>
              <a:t>false</a:t>
            </a:r>
            <a:r>
              <a:rPr lang="en-US" dirty="0"/>
              <a:t> and</a:t>
            </a:r>
            <a:r>
              <a:rPr lang="en-US" i="1" dirty="0"/>
              <a:t> </a:t>
            </a:r>
            <a:r>
              <a:rPr lang="en-US" b="1" i="1" dirty="0"/>
              <a:t>condition2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b="1" dirty="0"/>
              <a:t>true</a:t>
            </a:r>
            <a:r>
              <a:rPr lang="en-US" dirty="0"/>
              <a:t>, </a:t>
            </a:r>
            <a:r>
              <a:rPr lang="en-US" i="1" dirty="0"/>
              <a:t>statement2 </a:t>
            </a:r>
            <a:r>
              <a:rPr lang="en-US" dirty="0"/>
              <a:t>is executed </a:t>
            </a:r>
          </a:p>
          <a:p>
            <a:r>
              <a:rPr lang="en-US" dirty="0"/>
              <a:t>If both </a:t>
            </a:r>
            <a:r>
              <a:rPr lang="en-US" b="1" i="1" dirty="0"/>
              <a:t>condition1</a:t>
            </a:r>
            <a:r>
              <a:rPr lang="en-US" i="1" dirty="0"/>
              <a:t>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b="1" i="1" dirty="0"/>
              <a:t>condition2</a:t>
            </a:r>
            <a:r>
              <a:rPr lang="en-US" i="1" dirty="0"/>
              <a:t> </a:t>
            </a:r>
            <a:r>
              <a:rPr lang="en-US" dirty="0"/>
              <a:t>are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i="1" dirty="0"/>
              <a:t>statement3 </a:t>
            </a:r>
            <a:r>
              <a:rPr lang="en-US" dirty="0"/>
              <a:t>is executed </a:t>
            </a:r>
          </a:p>
          <a:p>
            <a:r>
              <a:rPr lang="en-US" b="1" dirty="0">
                <a:solidFill>
                  <a:srgbClr val="FF0000"/>
                </a:solidFill>
              </a:rPr>
              <a:t>Only one statement will be executed.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81F4-9146-7743-AF08-9BFF249C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36648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64B6-8810-134C-903F-6D955E99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 statements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B598-FA09-6A40-B3CC-945C5AE49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statements can be grouped together into a </a:t>
            </a:r>
            <a:r>
              <a:rPr lang="en-US" b="1" i="1" dirty="0">
                <a:solidFill>
                  <a:srgbClr val="FF0000"/>
                </a:solidFill>
              </a:rPr>
              <a:t>block statement</a:t>
            </a:r>
            <a:r>
              <a:rPr lang="en-US" i="1" dirty="0"/>
              <a:t> </a:t>
            </a:r>
            <a:endParaRPr lang="en-US" dirty="0"/>
          </a:p>
          <a:p>
            <a:r>
              <a:rPr lang="en-US" dirty="0"/>
              <a:t>A block is delimited by braces : </a:t>
            </a:r>
            <a:r>
              <a:rPr lang="en-US" b="1" dirty="0">
                <a:solidFill>
                  <a:srgbClr val="FF0000"/>
                </a:solidFill>
              </a:rPr>
              <a:t>{ … }</a:t>
            </a:r>
            <a:r>
              <a:rPr lang="en-US" dirty="0"/>
              <a:t> </a:t>
            </a:r>
          </a:p>
          <a:p>
            <a:r>
              <a:rPr lang="en-US" dirty="0"/>
              <a:t>You can wrap as many statements as you like into a block statement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597D8-275D-1349-BF92-78B13C5D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40358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0CF2-F52D-FD48-8BD3-AEFF3A77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Block statement 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691D3-4AC0-3740-838A-E2CFAD62F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(guess == answer) { </a:t>
            </a:r>
          </a:p>
          <a:p>
            <a:pPr marL="457200" lvl="1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(“Number of right guesses</a:t>
            </a:r>
            <a:r>
              <a:rPr lang="en-US" altLang="zh-TW" sz="2800" dirty="0"/>
              <a:t>” + correct</a:t>
            </a:r>
            <a:r>
              <a:rPr lang="en-US" sz="2800" dirty="0"/>
              <a:t>); </a:t>
            </a:r>
          </a:p>
          <a:p>
            <a:pPr marL="457200" lvl="1" indent="0">
              <a:buNone/>
            </a:pPr>
            <a:r>
              <a:rPr lang="en-US" sz="2800" dirty="0"/>
              <a:t>correct++; </a:t>
            </a:r>
          </a:p>
          <a:p>
            <a:pPr marL="0" indent="0">
              <a:buNone/>
            </a:pPr>
            <a:r>
              <a:rPr lang="en-US" dirty="0"/>
              <a:t>} </a:t>
            </a:r>
          </a:p>
          <a:p>
            <a:pPr marL="0" indent="0">
              <a:buNone/>
            </a:pPr>
            <a:r>
              <a:rPr lang="en-US" dirty="0"/>
              <a:t>else { </a:t>
            </a:r>
          </a:p>
          <a:p>
            <a:pPr marL="457200" lvl="1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(“Number of wrong guesses</a:t>
            </a:r>
            <a:r>
              <a:rPr lang="en-US" altLang="zh-TW" sz="2800" dirty="0"/>
              <a:t>” + </a:t>
            </a:r>
            <a:r>
              <a:rPr lang="en-US" sz="2800" dirty="0"/>
              <a:t>wrong); </a:t>
            </a:r>
          </a:p>
          <a:p>
            <a:pPr marL="457200" lvl="1" indent="0">
              <a:buNone/>
            </a:pPr>
            <a:r>
              <a:rPr lang="en-US" sz="2800" dirty="0"/>
              <a:t>wrong++;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86E2-F327-E549-ACCD-2C2E0D04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65</a:t>
            </a:fld>
            <a:endParaRPr lang="en-TW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E7A343FC-C4FA-9640-B1C0-10067FB7BBFD}"/>
              </a:ext>
            </a:extLst>
          </p:cNvPr>
          <p:cNvCxnSpPr/>
          <p:nvPr/>
        </p:nvCxnSpPr>
        <p:spPr>
          <a:xfrm rot="10800000" flipV="1">
            <a:off x="773723" y="1430215"/>
            <a:ext cx="3071447" cy="1735016"/>
          </a:xfrm>
          <a:prstGeom prst="bentConnector3">
            <a:avLst>
              <a:gd name="adj1" fmla="val -156107"/>
            </a:avLst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AC4F76D-2520-914A-8646-6DDA090B32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3724" y="3692769"/>
            <a:ext cx="1817076" cy="1735016"/>
          </a:xfrm>
          <a:prstGeom prst="bentConnector3">
            <a:avLst>
              <a:gd name="adj1" fmla="val -331936"/>
            </a:avLst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804A2B-7492-894F-9FA6-DAC5D5F282F7}"/>
              </a:ext>
            </a:extLst>
          </p:cNvPr>
          <p:cNvSpPr/>
          <p:nvPr/>
        </p:nvSpPr>
        <p:spPr>
          <a:xfrm>
            <a:off x="4377230" y="2518901"/>
            <a:ext cx="4201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// block statement 1</a:t>
            </a:r>
            <a:endParaRPr lang="en-TW" sz="36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641940-5C7C-2646-BF65-3E23FA8AEB21}"/>
              </a:ext>
            </a:extLst>
          </p:cNvPr>
          <p:cNvSpPr/>
          <p:nvPr/>
        </p:nvSpPr>
        <p:spPr>
          <a:xfrm>
            <a:off x="4377230" y="4781454"/>
            <a:ext cx="4201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</a:rPr>
              <a:t>// block statement 2</a:t>
            </a:r>
            <a:endParaRPr lang="en-TW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017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30A1-C6DB-5947-A9AD-BA3FC97D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Nested if statements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B29B-D71B-D748-97CE-938848BF3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statement executed as a result of an </a:t>
            </a:r>
            <a:r>
              <a:rPr lang="en-US" b="1" dirty="0">
                <a:solidFill>
                  <a:srgbClr val="FF0000"/>
                </a:solidFill>
              </a:rPr>
              <a:t>if statement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else</a:t>
            </a:r>
            <a:r>
              <a:rPr lang="en-US" dirty="0"/>
              <a:t> clause could be another </a:t>
            </a:r>
            <a:r>
              <a:rPr lang="en-US" b="1" dirty="0">
                <a:solidFill>
                  <a:srgbClr val="FF0000"/>
                </a:solidFill>
              </a:rPr>
              <a:t>if statement </a:t>
            </a:r>
          </a:p>
          <a:p>
            <a:r>
              <a:rPr lang="en-US" dirty="0"/>
              <a:t>These are called </a:t>
            </a:r>
            <a:r>
              <a:rPr lang="en-US" b="1" i="1" dirty="0">
                <a:solidFill>
                  <a:srgbClr val="FF0000"/>
                </a:solidFill>
              </a:rPr>
              <a:t>nested if statements 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You need to use good indentation to keep track of them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3FF89-DB4F-B442-AC7B-064FBD24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08381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4376-2AED-8241-899E-53CD835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Nested if 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C8CE-E79A-D647-A2A5-C95B290F9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guess.equals</a:t>
            </a:r>
            <a:r>
              <a:rPr lang="en-US" dirty="0"/>
              <a:t>(answer)) { </a:t>
            </a:r>
          </a:p>
          <a:p>
            <a:pPr marL="457200" lvl="1" indent="0">
              <a:buNone/>
            </a:pPr>
            <a:r>
              <a:rPr lang="en-US" sz="2800" dirty="0"/>
              <a:t>if (</a:t>
            </a:r>
            <a:r>
              <a:rPr lang="en-US" sz="2800" dirty="0" err="1"/>
              <a:t>answer.equals</a:t>
            </a:r>
            <a:r>
              <a:rPr lang="en-US" sz="2800" dirty="0"/>
              <a:t>(“yes”)){ </a:t>
            </a:r>
          </a:p>
          <a:p>
            <a:pPr marL="914400" lvl="2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(“Yes is correct!”); </a:t>
            </a:r>
          </a:p>
          <a:p>
            <a:pPr marL="457200" lvl="1" indent="0">
              <a:buNone/>
            </a:pPr>
            <a:r>
              <a:rPr lang="en-US" sz="2800" dirty="0"/>
              <a:t>} </a:t>
            </a:r>
          </a:p>
          <a:p>
            <a:pPr marL="457200" lvl="1" indent="0">
              <a:buNone/>
            </a:pPr>
            <a:r>
              <a:rPr lang="en-US" sz="2800" dirty="0"/>
              <a:t>else { </a:t>
            </a:r>
          </a:p>
          <a:p>
            <a:pPr marL="914400" lvl="2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(“No is correct!”); </a:t>
            </a:r>
          </a:p>
          <a:p>
            <a:pPr marL="457200" lvl="1" indent="0">
              <a:buNone/>
            </a:pPr>
            <a:r>
              <a:rPr lang="en-US" sz="2800" dirty="0"/>
              <a:t>} </a:t>
            </a:r>
          </a:p>
          <a:p>
            <a:pPr marL="0" indent="0">
              <a:buNone/>
            </a:pPr>
            <a:r>
              <a:rPr lang="en-US" dirty="0"/>
              <a:t>} </a:t>
            </a:r>
          </a:p>
          <a:p>
            <a:pPr marL="0" indent="0">
              <a:buNone/>
            </a:pPr>
            <a:r>
              <a:rPr lang="en-US" dirty="0"/>
              <a:t>else { </a:t>
            </a:r>
          </a:p>
          <a:p>
            <a:pPr marL="457200" lvl="1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(“You guessed wrong.”);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endParaRPr lang="en-TW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187B0C9-E27C-6743-972B-2091902EB5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52552" y="1828798"/>
            <a:ext cx="2719451" cy="914401"/>
          </a:xfrm>
          <a:prstGeom prst="bentConnector3">
            <a:avLst>
              <a:gd name="adj1" fmla="val -81441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4C4B1BB-C8D0-6B49-8A3A-5B1C71EB9B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0639" y="1401286"/>
            <a:ext cx="4536376" cy="3194159"/>
          </a:xfrm>
          <a:prstGeom prst="bentConnector3">
            <a:avLst>
              <a:gd name="adj1" fmla="val -81538"/>
            </a:avLst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9C309-D6FA-D94C-89D6-F1B09AAFB286}"/>
              </a:ext>
            </a:extLst>
          </p:cNvPr>
          <p:cNvSpPr/>
          <p:nvPr/>
        </p:nvSpPr>
        <p:spPr>
          <a:xfrm>
            <a:off x="510639" y="1615044"/>
            <a:ext cx="7742712" cy="13157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30754BC-5FA5-6B45-B524-03677249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19179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6367-A7F9-DA46-9CC0-99E6AFBA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Multiway Selection: Else if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1C12C-E65B-0443-BA3D-68636C06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 you want to select one option from several alternatives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if (conditon1) </a:t>
            </a:r>
          </a:p>
          <a:p>
            <a:pPr marL="914400" lvl="2" indent="0">
              <a:buNone/>
            </a:pPr>
            <a:r>
              <a:rPr lang="en-US" sz="2800" dirty="0"/>
              <a:t>statement1; </a:t>
            </a:r>
          </a:p>
          <a:p>
            <a:pPr marL="457200" lvl="1" indent="0">
              <a:buNone/>
            </a:pPr>
            <a:r>
              <a:rPr lang="en-US" sz="2800" dirty="0"/>
              <a:t>else if (condition2) </a:t>
            </a:r>
          </a:p>
          <a:p>
            <a:pPr marL="914400" lvl="2" indent="0">
              <a:buNone/>
            </a:pPr>
            <a:r>
              <a:rPr lang="en-US" sz="2800" dirty="0"/>
              <a:t>statement2; </a:t>
            </a:r>
          </a:p>
          <a:p>
            <a:pPr marL="457200" lvl="1" indent="0">
              <a:buNone/>
            </a:pPr>
            <a:r>
              <a:rPr lang="en-US" sz="2800" dirty="0"/>
              <a:t>else if (condition3) </a:t>
            </a:r>
          </a:p>
          <a:p>
            <a:pPr marL="914400" lvl="2" indent="0">
              <a:buNone/>
            </a:pPr>
            <a:r>
              <a:rPr lang="en-US" sz="2800" dirty="0"/>
              <a:t>statement3; </a:t>
            </a:r>
          </a:p>
          <a:p>
            <a:pPr marL="457200" lvl="1" indent="0">
              <a:buNone/>
            </a:pPr>
            <a:r>
              <a:rPr lang="en-US" sz="2800" dirty="0"/>
              <a:t>else </a:t>
            </a:r>
          </a:p>
          <a:p>
            <a:pPr marL="914400" lvl="2" indent="0">
              <a:buNone/>
            </a:pPr>
            <a:r>
              <a:rPr lang="en-US" sz="2800" dirty="0"/>
              <a:t>statement4; </a:t>
            </a:r>
          </a:p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47B85-E660-2743-884D-C8818555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298" y="1777669"/>
            <a:ext cx="4505781" cy="47300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78B2A-699E-BA40-BAA4-0C4952CA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5172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128-AFEB-6B40-AF64-E7AAEE10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Else if 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940C-9ED6-0441-B117-DE9DB2BB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double </a:t>
            </a:r>
            <a:r>
              <a:rPr lang="en-US" dirty="0" err="1"/>
              <a:t>numGrade</a:t>
            </a:r>
            <a:r>
              <a:rPr lang="en-US" dirty="0"/>
              <a:t> = 83.6; </a:t>
            </a:r>
          </a:p>
          <a:p>
            <a:pPr marL="0" indent="0">
              <a:buNone/>
            </a:pPr>
            <a:r>
              <a:rPr lang="en-US" dirty="0"/>
              <a:t>char </a:t>
            </a:r>
            <a:r>
              <a:rPr lang="en-US" dirty="0" err="1"/>
              <a:t>letterGrade</a:t>
            </a:r>
            <a:r>
              <a:rPr lang="en-US" dirty="0"/>
              <a:t>; 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numberGrade</a:t>
            </a:r>
            <a:r>
              <a:rPr lang="en-US" dirty="0"/>
              <a:t> &gt;= 89.5) { </a:t>
            </a:r>
          </a:p>
          <a:p>
            <a:pPr marL="457200" lvl="1" indent="0">
              <a:buNone/>
            </a:pPr>
            <a:r>
              <a:rPr lang="en-US" sz="2800" dirty="0" err="1"/>
              <a:t>letterGrade</a:t>
            </a:r>
            <a:r>
              <a:rPr lang="en-US" sz="2800" dirty="0"/>
              <a:t> = ‘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’; </a:t>
            </a:r>
          </a:p>
          <a:p>
            <a:pPr marL="0" indent="0">
              <a:buNone/>
            </a:pPr>
            <a:r>
              <a:rPr lang="en-US" dirty="0"/>
              <a:t>} else if (</a:t>
            </a:r>
            <a:r>
              <a:rPr lang="en-US" dirty="0" err="1"/>
              <a:t>numGrade</a:t>
            </a:r>
            <a:r>
              <a:rPr lang="en-US" dirty="0"/>
              <a:t> &gt;= 79.5) { </a:t>
            </a:r>
          </a:p>
          <a:p>
            <a:pPr marL="457200" lvl="1" indent="0">
              <a:buNone/>
            </a:pPr>
            <a:r>
              <a:rPr lang="en-US" sz="2800" dirty="0" err="1"/>
              <a:t>letterGrade</a:t>
            </a:r>
            <a:r>
              <a:rPr lang="en-US" sz="2800" dirty="0"/>
              <a:t> = ‘</a:t>
            </a:r>
            <a:r>
              <a:rPr lang="en-US" sz="2800" b="1" dirty="0">
                <a:solidFill>
                  <a:srgbClr val="FF0000"/>
                </a:solidFill>
              </a:rPr>
              <a:t>B</a:t>
            </a:r>
            <a:r>
              <a:rPr lang="en-US" sz="2800" dirty="0"/>
              <a:t>’; </a:t>
            </a:r>
          </a:p>
          <a:p>
            <a:pPr marL="0" indent="0">
              <a:buNone/>
            </a:pPr>
            <a:r>
              <a:rPr lang="en-US" dirty="0"/>
              <a:t>} else if (</a:t>
            </a:r>
            <a:r>
              <a:rPr lang="en-US" dirty="0" err="1"/>
              <a:t>numberGrade</a:t>
            </a:r>
            <a:r>
              <a:rPr lang="en-US" dirty="0"/>
              <a:t> &gt;= 69.5) { </a:t>
            </a:r>
          </a:p>
          <a:p>
            <a:pPr marL="457200" lvl="1" indent="0">
              <a:buNone/>
            </a:pPr>
            <a:r>
              <a:rPr lang="en-US" sz="2800" dirty="0" err="1"/>
              <a:t>letterGrade</a:t>
            </a:r>
            <a:r>
              <a:rPr lang="en-US" sz="2800" dirty="0"/>
              <a:t> = ‘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’; </a:t>
            </a:r>
          </a:p>
          <a:p>
            <a:pPr marL="0" indent="0">
              <a:buNone/>
            </a:pPr>
            <a:r>
              <a:rPr lang="en-US" dirty="0"/>
              <a:t>} else if (</a:t>
            </a:r>
            <a:r>
              <a:rPr lang="en-US" dirty="0" err="1"/>
              <a:t>numGrade</a:t>
            </a:r>
            <a:r>
              <a:rPr lang="en-US" dirty="0"/>
              <a:t> &gt;= 59.5) { </a:t>
            </a:r>
          </a:p>
          <a:p>
            <a:pPr marL="457200" lvl="1" indent="0">
              <a:buNone/>
            </a:pPr>
            <a:r>
              <a:rPr lang="en-US" sz="2800" dirty="0" err="1"/>
              <a:t>letterGrade</a:t>
            </a:r>
            <a:r>
              <a:rPr lang="en-US" sz="2800" dirty="0"/>
              <a:t> = ‘</a:t>
            </a:r>
            <a:r>
              <a:rPr lang="en-US" sz="2800" b="1" dirty="0">
                <a:solidFill>
                  <a:srgbClr val="FF0000"/>
                </a:solidFill>
              </a:rPr>
              <a:t>D</a:t>
            </a:r>
            <a:r>
              <a:rPr lang="en-US" sz="2800" dirty="0"/>
              <a:t>’; </a:t>
            </a:r>
          </a:p>
          <a:p>
            <a:pPr marL="0" indent="0">
              <a:buNone/>
            </a:pPr>
            <a:r>
              <a:rPr lang="en-US" dirty="0"/>
              <a:t>} else { </a:t>
            </a:r>
          </a:p>
          <a:p>
            <a:pPr marL="457200" lvl="1" indent="0">
              <a:buNone/>
            </a:pPr>
            <a:r>
              <a:rPr lang="en-US" sz="2800" dirty="0" err="1"/>
              <a:t>letterGrade</a:t>
            </a:r>
            <a:r>
              <a:rPr lang="en-US" sz="2800" dirty="0"/>
              <a:t> = ‘</a:t>
            </a:r>
            <a:r>
              <a:rPr lang="en-US" sz="2800" b="1" dirty="0">
                <a:solidFill>
                  <a:srgbClr val="FF0000"/>
                </a:solidFill>
              </a:rPr>
              <a:t>F</a:t>
            </a:r>
            <a:r>
              <a:rPr lang="en-US" sz="2800" dirty="0"/>
              <a:t>’;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pPr marL="0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(“My grade is ” + </a:t>
            </a:r>
            <a:r>
              <a:rPr lang="en-US" dirty="0" err="1"/>
              <a:t>numGrade</a:t>
            </a:r>
            <a:r>
              <a:rPr lang="en-US" dirty="0"/>
              <a:t> + “, ” + </a:t>
            </a:r>
            <a:r>
              <a:rPr lang="en-US" dirty="0" err="1"/>
              <a:t>letterGrade</a:t>
            </a:r>
            <a:r>
              <a:rPr lang="en-US" dirty="0"/>
              <a:t>);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08BE02-0A9B-904B-8C7D-45E56E8AF8FC}"/>
              </a:ext>
            </a:extLst>
          </p:cNvPr>
          <p:cNvSpPr/>
          <p:nvPr/>
        </p:nvSpPr>
        <p:spPr>
          <a:xfrm>
            <a:off x="4875711" y="4060480"/>
            <a:ext cx="3964577" cy="138499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Result:</a:t>
            </a:r>
          </a:p>
          <a:p>
            <a:r>
              <a:rPr lang="en-US" sz="2800" b="1" dirty="0"/>
              <a:t>=====================</a:t>
            </a:r>
          </a:p>
          <a:p>
            <a:r>
              <a:rPr lang="en-US" sz="2800" dirty="0">
                <a:latin typeface="Helvetica" pitchFamily="2" charset="0"/>
              </a:rPr>
              <a:t>My grade is 83.6, </a:t>
            </a:r>
            <a:r>
              <a:rPr lang="en-US" sz="2800" b="1" dirty="0">
                <a:solidFill>
                  <a:srgbClr val="FF0000"/>
                </a:solidFill>
                <a:latin typeface="Helvetica" pitchFamily="2" charset="0"/>
              </a:rPr>
              <a:t>B</a:t>
            </a:r>
            <a:r>
              <a:rPr lang="en-US" sz="2800" dirty="0">
                <a:latin typeface="Helvetica" pitchFamily="2" charset="0"/>
              </a:rPr>
              <a:t>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FE129-4372-714A-ADB8-8A58F4C6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69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862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D236-A430-C147-AAF9-A5135A0B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Edit, compile, run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E001F-C42E-7447-A9E5-5C7809A64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62" y="1149530"/>
            <a:ext cx="5644788" cy="5460275"/>
          </a:xfrm>
        </p:spPr>
        <p:txBody>
          <a:bodyPr/>
          <a:lstStyle/>
          <a:p>
            <a:r>
              <a:rPr lang="en-US" dirty="0"/>
              <a:t>Compiling turns the code you wrote in Java (.java file) into a format that the computer can run on the JVM (.class file) </a:t>
            </a:r>
          </a:p>
          <a:p>
            <a:r>
              <a:rPr lang="en-US" dirty="0"/>
              <a:t>You can’t run your code without compiling it </a:t>
            </a:r>
          </a:p>
          <a:p>
            <a:r>
              <a:rPr lang="en-US" dirty="0"/>
              <a:t>Every time you change your code you need to recompile </a:t>
            </a:r>
          </a:p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42662-ED3A-5944-AD5D-B41D30D57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458123"/>
            <a:ext cx="2686050" cy="60728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BFCDF-9EFA-2142-B6EA-B2F73D0F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34470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A744-556E-7444-B71D-AF80118C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Logical operators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D4766-AD19-B84E-9F69-D4E5182F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expressions can use the following </a:t>
            </a:r>
            <a:r>
              <a:rPr lang="en-US" b="1" i="1" dirty="0">
                <a:solidFill>
                  <a:srgbClr val="FF0000"/>
                </a:solidFill>
              </a:rPr>
              <a:t>logical operators</a:t>
            </a:r>
            <a:r>
              <a:rPr lang="en-US" dirty="0"/>
              <a:t>: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They all take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operands and produce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results </a:t>
            </a:r>
          </a:p>
          <a:p>
            <a:r>
              <a:rPr lang="en-US" dirty="0"/>
              <a:t>Logical NOT is a unary operator </a:t>
            </a:r>
          </a:p>
          <a:p>
            <a:r>
              <a:rPr lang="en-US" dirty="0"/>
              <a:t>Logical AND and logical OR are binary operators </a:t>
            </a:r>
          </a:p>
          <a:p>
            <a:endParaRPr lang="en-TW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3B9531-557C-304D-A479-96FD5DB3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717232"/>
              </p:ext>
            </p:extLst>
          </p:nvPr>
        </p:nvGraphicFramePr>
        <p:xfrm>
          <a:off x="1698170" y="2133270"/>
          <a:ext cx="5375564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564">
                  <a:extLst>
                    <a:ext uri="{9D8B030D-6E8A-4147-A177-3AD203B41FA5}">
                      <a16:colId xmlns:a16="http://schemas.microsoft.com/office/drawing/2014/main" val="25591941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14935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Logical</a:t>
                      </a:r>
                      <a:endParaRPr lang="en-TW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437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! 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0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&amp;&amp;</a:t>
                      </a:r>
                      <a:endParaRPr lang="en-TW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99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800" dirty="0"/>
                        <a:t>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35243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6845D-93F7-8446-A083-FB5A0AAF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52874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C0E5-1CE0-DC45-9A8D-8A89BF2C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Logical NOT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974D-E440-2B40-8B67-0DC28347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 </a:t>
            </a:r>
            <a:r>
              <a:rPr lang="en-US" dirty="0" err="1"/>
              <a:t>boolean</a:t>
            </a:r>
            <a:r>
              <a:rPr lang="en-US" dirty="0"/>
              <a:t> condition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 is true, then </a:t>
            </a:r>
            <a:r>
              <a:rPr lang="en-US" b="1" dirty="0">
                <a:solidFill>
                  <a:srgbClr val="FF0000"/>
                </a:solidFill>
              </a:rPr>
              <a:t>!a</a:t>
            </a:r>
            <a:r>
              <a:rPr lang="en-US" dirty="0"/>
              <a:t> is false; if a is false, then </a:t>
            </a:r>
            <a:r>
              <a:rPr lang="en-US" b="1" dirty="0">
                <a:solidFill>
                  <a:srgbClr val="FF0000"/>
                </a:solidFill>
              </a:rPr>
              <a:t>!a</a:t>
            </a:r>
            <a:r>
              <a:rPr lang="en-US" dirty="0"/>
              <a:t> is true </a:t>
            </a:r>
          </a:p>
          <a:p>
            <a:r>
              <a:rPr lang="en-US" dirty="0"/>
              <a:t>Logical expressions can be shown using </a:t>
            </a:r>
            <a:r>
              <a:rPr lang="en-US" i="1" dirty="0">
                <a:solidFill>
                  <a:srgbClr val="FF0000"/>
                </a:solidFill>
              </a:rPr>
              <a:t>truth tables </a:t>
            </a:r>
            <a:endParaRPr lang="en-US" dirty="0">
              <a:solidFill>
                <a:srgbClr val="FF0000"/>
              </a:solidFill>
            </a:endParaRPr>
          </a:p>
          <a:p>
            <a:endParaRPr lang="en-TW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4BF7B4-C67A-8048-87C0-9D2FED7B6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970907"/>
              </p:ext>
            </p:extLst>
          </p:nvPr>
        </p:nvGraphicFramePr>
        <p:xfrm>
          <a:off x="2196193" y="3132709"/>
          <a:ext cx="4442114" cy="12801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21057">
                  <a:extLst>
                    <a:ext uri="{9D8B030D-6E8A-4147-A177-3AD203B41FA5}">
                      <a16:colId xmlns:a16="http://schemas.microsoft.com/office/drawing/2014/main" val="2317732232"/>
                    </a:ext>
                  </a:extLst>
                </a:gridCol>
                <a:gridCol w="2221057">
                  <a:extLst>
                    <a:ext uri="{9D8B030D-6E8A-4147-A177-3AD203B41FA5}">
                      <a16:colId xmlns:a16="http://schemas.microsoft.com/office/drawing/2014/main" val="24320931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a </a:t>
                      </a:r>
                      <a:endParaRPr lang="en-US" sz="2800" b="1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!a </a:t>
                      </a:r>
                      <a:endParaRPr lang="en-US" sz="2800" b="1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4007074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false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334138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effectLst/>
                        </a:rPr>
                        <a:t>false </a:t>
                      </a:r>
                      <a:endParaRPr lang="en-US" sz="280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93466194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E0C48-7FB1-7C48-9529-17D308AC5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40271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19FD-4D9A-2E49-8417-C31387A8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Logical AND and logical OR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2CF1B-A17F-7040-AFE7-0ABC3BC6D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i="1" dirty="0"/>
              <a:t>logical AND </a:t>
            </a:r>
            <a:r>
              <a:rPr lang="en-US" dirty="0"/>
              <a:t>expression 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a &amp;&amp; b </a:t>
            </a:r>
          </a:p>
          <a:p>
            <a:pPr marL="0" indent="0">
              <a:buNone/>
            </a:pPr>
            <a:r>
              <a:rPr lang="en-US" dirty="0"/>
              <a:t>   is true if </a:t>
            </a:r>
            <a:r>
              <a:rPr lang="en-US" b="1" dirty="0"/>
              <a:t>both a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b are true</a:t>
            </a:r>
            <a:r>
              <a:rPr lang="en-US" dirty="0"/>
              <a:t>, and false otherwise 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logical OR </a:t>
            </a:r>
            <a:r>
              <a:rPr lang="en-US" dirty="0"/>
              <a:t>expression 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a || b </a:t>
            </a:r>
          </a:p>
          <a:p>
            <a:pPr marL="0" indent="0">
              <a:buNone/>
            </a:pPr>
            <a:r>
              <a:rPr lang="en-US" dirty="0"/>
              <a:t>   is true if </a:t>
            </a:r>
            <a:r>
              <a:rPr lang="en-US" b="1" dirty="0"/>
              <a:t>a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b="1" dirty="0"/>
              <a:t> b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b="1" dirty="0"/>
              <a:t> both are true</a:t>
            </a:r>
            <a:r>
              <a:rPr lang="en-US" dirty="0"/>
              <a:t>, and false otherwise </a:t>
            </a:r>
          </a:p>
          <a:p>
            <a:endParaRPr lang="en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87AB8-210C-3145-802E-9A8E3A6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43329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AD7A-8F44-C64E-91AB-9188E17B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Truth tables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71A69-46D4-FC42-A2BE-E3F8AC28F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truth table shows the possible true/false combinations of the terms </a:t>
            </a:r>
          </a:p>
          <a:p>
            <a:r>
              <a:rPr lang="en-US" dirty="0"/>
              <a:t>Since &amp;&amp; and || each have two operands, there are four possible combinations of conditions a and b </a:t>
            </a:r>
          </a:p>
          <a:p>
            <a:endParaRPr lang="en-TW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B73148-9DCB-534D-9334-F17B5DE3A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918330"/>
              </p:ext>
            </p:extLst>
          </p:nvPr>
        </p:nvGraphicFramePr>
        <p:xfrm>
          <a:off x="1733425" y="3574870"/>
          <a:ext cx="5677148" cy="213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19287">
                  <a:extLst>
                    <a:ext uri="{9D8B030D-6E8A-4147-A177-3AD203B41FA5}">
                      <a16:colId xmlns:a16="http://schemas.microsoft.com/office/drawing/2014/main" val="3915439554"/>
                    </a:ext>
                  </a:extLst>
                </a:gridCol>
                <a:gridCol w="1419287">
                  <a:extLst>
                    <a:ext uri="{9D8B030D-6E8A-4147-A177-3AD203B41FA5}">
                      <a16:colId xmlns:a16="http://schemas.microsoft.com/office/drawing/2014/main" val="3827725187"/>
                    </a:ext>
                  </a:extLst>
                </a:gridCol>
                <a:gridCol w="1419287">
                  <a:extLst>
                    <a:ext uri="{9D8B030D-6E8A-4147-A177-3AD203B41FA5}">
                      <a16:colId xmlns:a16="http://schemas.microsoft.com/office/drawing/2014/main" val="4105195200"/>
                    </a:ext>
                  </a:extLst>
                </a:gridCol>
                <a:gridCol w="1419287">
                  <a:extLst>
                    <a:ext uri="{9D8B030D-6E8A-4147-A177-3AD203B41FA5}">
                      <a16:colId xmlns:a16="http://schemas.microsoft.com/office/drawing/2014/main" val="665082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a </a:t>
                      </a:r>
                      <a:endParaRPr lang="en-US" sz="2800" b="1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</a:rPr>
                        <a:t>b</a:t>
                      </a:r>
                      <a:endParaRPr lang="en-US" sz="2800" b="1" dirty="0"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a &amp;&amp; b</a:t>
                      </a:r>
                      <a:endParaRPr lang="en-US" sz="2800" b="1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a || b </a:t>
                      </a: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013555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013852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false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</a:rPr>
                        <a:t>false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1726426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false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</a:rPr>
                        <a:t>false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true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80553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false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effectLst/>
                        </a:rPr>
                        <a:t>false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</a:rPr>
                        <a:t>false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effectLst/>
                        </a:rPr>
                        <a:t>false </a:t>
                      </a:r>
                      <a:endParaRPr lang="en-US" sz="28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0" marB="0"/>
                </a:tc>
                <a:extLst>
                  <a:ext uri="{0D108BD9-81ED-4DB2-BD59-A6C34878D82A}">
                    <a16:rowId xmlns:a16="http://schemas.microsoft.com/office/drawing/2014/main" val="38526674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F226-F99D-AF42-88CB-9B8C9416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44864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1B29-4606-984F-92A0-2C39BB80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Logical operators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53EC-902D-9D47-AD5B-4690D77D0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Conditions can use logical operators to form complex expressions </a:t>
            </a:r>
          </a:p>
          <a:p>
            <a:endParaRPr lang="en-US" sz="2400" dirty="0"/>
          </a:p>
          <a:p>
            <a:pPr marL="457200" lvl="1" indent="0">
              <a:buNone/>
            </a:pPr>
            <a:r>
              <a:rPr lang="en-US" b="1" dirty="0"/>
              <a:t>if ((total &lt; MAX+5) &amp;&amp; !found) </a:t>
            </a:r>
          </a:p>
          <a:p>
            <a:pPr marL="914400" lvl="2" indent="0">
              <a:buNone/>
            </a:pPr>
            <a:r>
              <a:rPr lang="en-US" sz="2400" b="1" dirty="0" err="1"/>
              <a:t>System.out.println</a:t>
            </a:r>
            <a:r>
              <a:rPr lang="en-US" sz="2400" b="1" dirty="0"/>
              <a:t> ("Processing…"); </a:t>
            </a:r>
            <a:endParaRPr lang="en-US" sz="2400" dirty="0"/>
          </a:p>
          <a:p>
            <a:endParaRPr lang="en-US" sz="2400" dirty="0"/>
          </a:p>
          <a:p>
            <a:pPr lvl="1"/>
            <a:r>
              <a:rPr lang="en-US" dirty="0"/>
              <a:t>Condition 1:</a:t>
            </a:r>
            <a:r>
              <a:rPr lang="en-US" b="1" dirty="0"/>
              <a:t> ((total &lt; MAX+5) </a:t>
            </a:r>
          </a:p>
          <a:p>
            <a:pPr lvl="1"/>
            <a:r>
              <a:rPr lang="en-US" dirty="0"/>
              <a:t>Condition 2:</a:t>
            </a:r>
            <a:r>
              <a:rPr lang="en-US" b="1" dirty="0"/>
              <a:t> !found</a:t>
            </a:r>
          </a:p>
          <a:p>
            <a:pPr lvl="1"/>
            <a:r>
              <a:rPr lang="en-US" dirty="0"/>
              <a:t>Here, if we want to do </a:t>
            </a:r>
            <a:r>
              <a:rPr lang="en-US" dirty="0" err="1"/>
              <a:t>System.out.println</a:t>
            </a:r>
            <a:r>
              <a:rPr lang="en-US" dirty="0"/>
              <a:t> ("Processing…"), we need both condition 1 and condition 2 holds</a:t>
            </a:r>
          </a:p>
          <a:p>
            <a:r>
              <a:rPr lang="en-US" sz="2400" dirty="0"/>
              <a:t>Logical operators have precedence relationships among themselves and with other operators </a:t>
            </a:r>
          </a:p>
          <a:p>
            <a:pPr lvl="1"/>
            <a:r>
              <a:rPr lang="en-US" dirty="0"/>
              <a:t>relational and arithmetic operators are evaluated first </a:t>
            </a:r>
          </a:p>
          <a:p>
            <a:pPr lvl="1"/>
            <a:r>
              <a:rPr lang="en-US" dirty="0"/>
              <a:t>logical NOT is evaluated before AND &amp; OR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25F8F-1FDF-0B49-B2BD-BA1FF687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13892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A7A6-1F79-F842-85A0-8D8FAE9A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Iteration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3860-FCA1-4440-AA27-4E760ED33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Repetition statements </a:t>
            </a:r>
            <a:r>
              <a:rPr lang="en-US" dirty="0"/>
              <a:t>(a.k.a. </a:t>
            </a:r>
            <a:r>
              <a:rPr lang="en-US" b="1" i="1" dirty="0">
                <a:solidFill>
                  <a:srgbClr val="FF0000"/>
                </a:solidFill>
              </a:rPr>
              <a:t>loops</a:t>
            </a:r>
            <a:r>
              <a:rPr lang="en-US" dirty="0"/>
              <a:t>) allow a statement to be executed multiple times </a:t>
            </a:r>
          </a:p>
          <a:p>
            <a:r>
              <a:rPr lang="en-US" dirty="0"/>
              <a:t>Like conditional statements, they are controlled by </a:t>
            </a:r>
            <a:r>
              <a:rPr lang="en-US" dirty="0" err="1"/>
              <a:t>boolean</a:t>
            </a:r>
            <a:r>
              <a:rPr lang="en-US" dirty="0"/>
              <a:t> expressions </a:t>
            </a:r>
          </a:p>
          <a:p>
            <a:r>
              <a:rPr lang="en-US" dirty="0"/>
              <a:t>Java has three kinds of repetition statements: </a:t>
            </a:r>
          </a:p>
          <a:p>
            <a:pPr lvl="1"/>
            <a:r>
              <a:rPr lang="en-US" sz="2800" dirty="0"/>
              <a:t>the </a:t>
            </a:r>
            <a:r>
              <a:rPr lang="en-US" sz="2800" b="1" i="1" dirty="0">
                <a:solidFill>
                  <a:srgbClr val="FF0000"/>
                </a:solidFill>
              </a:rPr>
              <a:t>while</a:t>
            </a:r>
            <a:r>
              <a:rPr lang="en-US" sz="2800" i="1" dirty="0"/>
              <a:t> loop </a:t>
            </a:r>
            <a:endParaRPr lang="en-US" sz="2800" dirty="0"/>
          </a:p>
          <a:p>
            <a:pPr lvl="1"/>
            <a:r>
              <a:rPr lang="en-US" sz="2800" dirty="0"/>
              <a:t>the </a:t>
            </a:r>
            <a:r>
              <a:rPr lang="en-US" sz="2800" b="1" i="1" dirty="0">
                <a:solidFill>
                  <a:srgbClr val="FF0000"/>
                </a:solidFill>
              </a:rPr>
              <a:t>do</a:t>
            </a:r>
            <a:r>
              <a:rPr lang="en-US" sz="2800" i="1" dirty="0"/>
              <a:t> loop </a:t>
            </a:r>
            <a:endParaRPr lang="en-US" sz="2800" dirty="0"/>
          </a:p>
          <a:p>
            <a:pPr lvl="1"/>
            <a:r>
              <a:rPr lang="en-US" sz="2800" dirty="0"/>
              <a:t>the </a:t>
            </a:r>
            <a:r>
              <a:rPr lang="en-US" sz="2800" b="1" i="1" dirty="0">
                <a:solidFill>
                  <a:srgbClr val="FF0000"/>
                </a:solidFill>
              </a:rPr>
              <a:t>for</a:t>
            </a:r>
            <a:r>
              <a:rPr lang="en-US" sz="2800" i="1" dirty="0"/>
              <a:t> loop </a:t>
            </a:r>
            <a:endParaRPr lang="en-US" sz="2800" dirty="0"/>
          </a:p>
          <a:p>
            <a:r>
              <a:rPr lang="en-US" dirty="0"/>
              <a:t>The programmer should choose the right kind of loop for the situation </a:t>
            </a:r>
          </a:p>
          <a:p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AE62E-674F-DB49-8C73-CA046C17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06" y="5343831"/>
            <a:ext cx="1867312" cy="137764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72E14-66DD-1846-A862-A35117A7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95219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5E3F00-328F-2D47-9061-141A136E8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9" r="9694"/>
          <a:stretch/>
        </p:blipFill>
        <p:spPr>
          <a:xfrm>
            <a:off x="5802876" y="1024840"/>
            <a:ext cx="3099460" cy="3699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66CFC-E38C-154B-B716-64812408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while statement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0748-24F7-8946-BF80-17A6084CA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i="1" dirty="0"/>
              <a:t>while statement </a:t>
            </a:r>
            <a:r>
              <a:rPr lang="en-US" dirty="0"/>
              <a:t>has the following syntax: </a:t>
            </a:r>
          </a:p>
          <a:p>
            <a:endParaRPr lang="en-US" b="1" dirty="0"/>
          </a:p>
          <a:p>
            <a:pPr marL="457200" lvl="1" indent="0">
              <a:buNone/>
            </a:pPr>
            <a:r>
              <a:rPr lang="en-US" sz="2800" b="1" dirty="0"/>
              <a:t>while (</a:t>
            </a:r>
            <a:r>
              <a:rPr lang="en-US" sz="2800" b="1" i="1" dirty="0"/>
              <a:t>condition</a:t>
            </a:r>
            <a:r>
              <a:rPr lang="en-US" sz="2800" b="1" dirty="0"/>
              <a:t>) </a:t>
            </a:r>
          </a:p>
          <a:p>
            <a:pPr marL="914400" lvl="2" indent="0">
              <a:buNone/>
            </a:pPr>
            <a:r>
              <a:rPr lang="en-US" sz="2800" b="1" i="1" dirty="0"/>
              <a:t>statement</a:t>
            </a:r>
            <a:r>
              <a:rPr lang="en-US" sz="2800" b="1" dirty="0"/>
              <a:t>;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while is a </a:t>
            </a:r>
            <a:r>
              <a:rPr lang="en-US" dirty="0"/>
              <a:t>reserved word </a:t>
            </a:r>
          </a:p>
          <a:p>
            <a:r>
              <a:rPr lang="en-US" dirty="0"/>
              <a:t>If the </a:t>
            </a:r>
            <a:r>
              <a:rPr lang="en-US" b="1" i="1" dirty="0"/>
              <a:t>condition </a:t>
            </a:r>
            <a:r>
              <a:rPr lang="en-US" dirty="0"/>
              <a:t>is true, the </a:t>
            </a:r>
            <a:r>
              <a:rPr lang="en-US" b="1" i="1" dirty="0"/>
              <a:t>statement </a:t>
            </a:r>
            <a:r>
              <a:rPr lang="en-US" dirty="0"/>
              <a:t>is executed. </a:t>
            </a:r>
          </a:p>
          <a:p>
            <a:r>
              <a:rPr lang="en-US" dirty="0"/>
              <a:t>Then the </a:t>
            </a:r>
            <a:r>
              <a:rPr lang="en-US" b="1" i="1" dirty="0"/>
              <a:t>condition </a:t>
            </a:r>
            <a:r>
              <a:rPr lang="en-US" dirty="0"/>
              <a:t>is evaluated again. </a:t>
            </a:r>
          </a:p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b="1" i="1" dirty="0">
                <a:solidFill>
                  <a:srgbClr val="FF0000"/>
                </a:solidFill>
              </a:rPr>
              <a:t>statement </a:t>
            </a:r>
            <a:r>
              <a:rPr lang="en-US" dirty="0">
                <a:solidFill>
                  <a:srgbClr val="FF0000"/>
                </a:solidFill>
              </a:rPr>
              <a:t>is executed repeatedly until the </a:t>
            </a:r>
            <a:r>
              <a:rPr lang="en-US" b="1" i="1" dirty="0">
                <a:solidFill>
                  <a:srgbClr val="FF0000"/>
                </a:solidFill>
              </a:rPr>
              <a:t>condition </a:t>
            </a:r>
            <a:r>
              <a:rPr lang="en-US" dirty="0">
                <a:solidFill>
                  <a:srgbClr val="FF0000"/>
                </a:solidFill>
              </a:rPr>
              <a:t>becomes false.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51832-4885-1548-859E-9869ADCC4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21211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C857-58BD-FB4A-B151-76491A64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Logic of a while loop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703B3-49EB-7744-950A-D1CE9068F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if the condition of a while statement is false initially, the statement is never executed </a:t>
            </a:r>
          </a:p>
          <a:p>
            <a:r>
              <a:rPr lang="en-US" dirty="0"/>
              <a:t>Therefore, the body of a while loop will execute zero or more times </a:t>
            </a:r>
          </a:p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0750A-36D0-E743-8A57-687B73A8E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" r="9694"/>
          <a:stretch/>
        </p:blipFill>
        <p:spPr>
          <a:xfrm>
            <a:off x="3360717" y="2992582"/>
            <a:ext cx="2776080" cy="33134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27BC2-3C24-634E-BBBB-6E3E0B28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45152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09CF-FB58-E449-ACD6-61CA4224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while loop 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CE75-8E83-2C4F-9D92-9F03A1EA8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Example 1.</a:t>
            </a:r>
          </a:p>
          <a:p>
            <a:pPr marL="457200" lvl="1" indent="0">
              <a:buNone/>
            </a:pPr>
            <a:r>
              <a:rPr lang="en-US" sz="2200" dirty="0"/>
              <a:t>int LIMIT = 5; </a:t>
            </a:r>
          </a:p>
          <a:p>
            <a:pPr marL="457200" lvl="1" indent="0">
              <a:buNone/>
            </a:pPr>
            <a:r>
              <a:rPr lang="en-US" sz="2200" dirty="0"/>
              <a:t>int count = 1; </a:t>
            </a:r>
          </a:p>
          <a:p>
            <a:pPr marL="457200" lvl="1" indent="0">
              <a:buNone/>
            </a:pPr>
            <a:r>
              <a:rPr lang="en-US" sz="2200" dirty="0"/>
              <a:t>while (</a:t>
            </a:r>
            <a:r>
              <a:rPr lang="en-US" sz="2200" b="1" dirty="0">
                <a:solidFill>
                  <a:srgbClr val="FF0000"/>
                </a:solidFill>
              </a:rPr>
              <a:t>count &lt;= LIMIT</a:t>
            </a:r>
            <a:r>
              <a:rPr lang="en-US" sz="2200" dirty="0"/>
              <a:t>) { </a:t>
            </a:r>
          </a:p>
          <a:p>
            <a:pPr marL="914400" lvl="2" indent="0">
              <a:buNone/>
            </a:pPr>
            <a:r>
              <a:rPr lang="en-US" sz="2200" dirty="0" err="1"/>
              <a:t>System.out.println</a:t>
            </a:r>
            <a:r>
              <a:rPr lang="en-US" sz="2200" dirty="0"/>
              <a:t>(count); </a:t>
            </a:r>
          </a:p>
          <a:p>
            <a:pPr marL="914400" lvl="2" indent="0">
              <a:buNone/>
            </a:pPr>
            <a:r>
              <a:rPr lang="en-US" sz="2200" dirty="0"/>
              <a:t>count += 1; </a:t>
            </a:r>
          </a:p>
          <a:p>
            <a:pPr marL="457200" lvl="1" indent="0">
              <a:buNone/>
            </a:pPr>
            <a:r>
              <a:rPr lang="en-US" sz="2200" dirty="0"/>
              <a:t>} 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600" dirty="0"/>
              <a:t>Example 2.</a:t>
            </a:r>
          </a:p>
          <a:p>
            <a:pPr marL="457200" lvl="1" indent="0">
              <a:buNone/>
            </a:pPr>
            <a:r>
              <a:rPr lang="en-US" sz="2200" dirty="0"/>
              <a:t>int count = 1; </a:t>
            </a:r>
          </a:p>
          <a:p>
            <a:pPr marL="457200" lvl="1" indent="0">
              <a:buNone/>
            </a:pPr>
            <a:r>
              <a:rPr lang="en-US" sz="2200" dirty="0"/>
              <a:t>while (</a:t>
            </a:r>
            <a:r>
              <a:rPr lang="en-US" sz="2200" b="1" dirty="0">
                <a:solidFill>
                  <a:srgbClr val="FF0000"/>
                </a:solidFill>
              </a:rPr>
              <a:t>true</a:t>
            </a:r>
            <a:r>
              <a:rPr lang="en-US" sz="2200" dirty="0"/>
              <a:t>) { </a:t>
            </a:r>
          </a:p>
          <a:p>
            <a:pPr marL="914400" lvl="2" indent="0">
              <a:buNone/>
            </a:pPr>
            <a:r>
              <a:rPr lang="en-US" sz="2200" dirty="0" err="1"/>
              <a:t>System.out.println</a:t>
            </a:r>
            <a:r>
              <a:rPr lang="en-US" sz="2200" dirty="0"/>
              <a:t>(count); </a:t>
            </a:r>
          </a:p>
          <a:p>
            <a:pPr marL="914400" lvl="2" indent="0">
              <a:buNone/>
            </a:pPr>
            <a:r>
              <a:rPr lang="en-US" sz="2200" dirty="0"/>
              <a:t>count += 1; </a:t>
            </a:r>
          </a:p>
          <a:p>
            <a:pPr marL="457200" lvl="1" indent="0">
              <a:buNone/>
            </a:pPr>
            <a:r>
              <a:rPr lang="en-US" sz="2200" dirty="0"/>
              <a:t>}</a:t>
            </a:r>
          </a:p>
          <a:p>
            <a:endParaRPr lang="en-US" dirty="0"/>
          </a:p>
          <a:p>
            <a:endParaRPr lang="en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ABE64-6AE3-E941-A037-6A851C5D6F77}"/>
              </a:ext>
            </a:extLst>
          </p:cNvPr>
          <p:cNvSpPr/>
          <p:nvPr/>
        </p:nvSpPr>
        <p:spPr>
          <a:xfrm>
            <a:off x="4833257" y="1149530"/>
            <a:ext cx="1781299" cy="3046988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Result of </a:t>
            </a:r>
          </a:p>
          <a:p>
            <a:r>
              <a:rPr lang="en-US" sz="2400" b="1" dirty="0"/>
              <a:t>Example 1:</a:t>
            </a:r>
          </a:p>
          <a:p>
            <a:r>
              <a:rPr lang="en-US" sz="2400" b="1" dirty="0"/>
              <a:t>==========</a:t>
            </a:r>
          </a:p>
          <a:p>
            <a:r>
              <a:rPr lang="en-TW" sz="2400" dirty="0"/>
              <a:t>1</a:t>
            </a:r>
          </a:p>
          <a:p>
            <a:r>
              <a:rPr lang="en-TW" sz="2400" dirty="0"/>
              <a:t>2</a:t>
            </a:r>
          </a:p>
          <a:p>
            <a:r>
              <a:rPr lang="en-TW" sz="2400" dirty="0"/>
              <a:t>3</a:t>
            </a:r>
          </a:p>
          <a:p>
            <a:r>
              <a:rPr lang="en-TW" sz="2400" dirty="0"/>
              <a:t>4</a:t>
            </a:r>
          </a:p>
          <a:p>
            <a:r>
              <a:rPr lang="en-TW" sz="2400" dirty="0"/>
              <a:t>5 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2F7BA8-39C9-A64F-99FF-2E6C8EAC5B3A}"/>
              </a:ext>
            </a:extLst>
          </p:cNvPr>
          <p:cNvSpPr/>
          <p:nvPr/>
        </p:nvSpPr>
        <p:spPr>
          <a:xfrm>
            <a:off x="6942906" y="1149530"/>
            <a:ext cx="1781299" cy="5262979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Result of </a:t>
            </a:r>
          </a:p>
          <a:p>
            <a:r>
              <a:rPr lang="en-US" sz="2400" b="1" dirty="0"/>
              <a:t>Example 2:</a:t>
            </a:r>
          </a:p>
          <a:p>
            <a:r>
              <a:rPr lang="en-US" sz="2400" b="1" dirty="0"/>
              <a:t>==========</a:t>
            </a:r>
          </a:p>
          <a:p>
            <a:r>
              <a:rPr lang="en-TW" sz="2400" dirty="0"/>
              <a:t>1</a:t>
            </a:r>
          </a:p>
          <a:p>
            <a:r>
              <a:rPr lang="en-TW" sz="2400" dirty="0"/>
              <a:t>2</a:t>
            </a:r>
          </a:p>
          <a:p>
            <a:r>
              <a:rPr lang="en-TW" sz="2400" dirty="0"/>
              <a:t>3</a:t>
            </a:r>
          </a:p>
          <a:p>
            <a:r>
              <a:rPr lang="en-TW" sz="2400" dirty="0"/>
              <a:t>4</a:t>
            </a:r>
          </a:p>
          <a:p>
            <a:r>
              <a:rPr lang="en-TW" sz="2400" dirty="0"/>
              <a:t>5 </a:t>
            </a:r>
          </a:p>
          <a:p>
            <a:r>
              <a:rPr lang="en-TW" sz="2400" dirty="0"/>
              <a:t>6</a:t>
            </a:r>
          </a:p>
          <a:p>
            <a:r>
              <a:rPr lang="en-TW" sz="2400" dirty="0"/>
              <a:t>7</a:t>
            </a:r>
          </a:p>
          <a:p>
            <a:r>
              <a:rPr lang="en-TW" sz="2400" dirty="0"/>
              <a:t>8</a:t>
            </a:r>
          </a:p>
          <a:p>
            <a:r>
              <a:rPr lang="en-TW" sz="2400" dirty="0"/>
              <a:t>9</a:t>
            </a:r>
          </a:p>
          <a:p>
            <a:r>
              <a:rPr lang="en-TW" sz="2400" dirty="0"/>
              <a:t>…</a:t>
            </a:r>
          </a:p>
          <a:p>
            <a:r>
              <a:rPr lang="en-TW" sz="2400" dirty="0"/>
              <a:t>...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31C9EC3-99CC-074F-8271-BA63B185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84322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6AA1-C7DB-5D46-806F-5AA9486D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Infinite loops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881F0-300E-2041-994E-10C87732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body of a </a:t>
            </a:r>
            <a:r>
              <a:rPr lang="en-US" b="1" dirty="0">
                <a:solidFill>
                  <a:srgbClr val="FF0000"/>
                </a:solidFill>
              </a:rPr>
              <a:t>while</a:t>
            </a:r>
            <a:r>
              <a:rPr lang="en-US" dirty="0"/>
              <a:t> loop eventually must make the condition false </a:t>
            </a:r>
          </a:p>
          <a:p>
            <a:pPr lvl="1"/>
            <a:r>
              <a:rPr lang="en-US" sz="2800" dirty="0"/>
              <a:t>If not, it is an </a:t>
            </a:r>
            <a:r>
              <a:rPr lang="en-US" sz="2800" b="1" i="1" dirty="0">
                <a:solidFill>
                  <a:srgbClr val="FF0000"/>
                </a:solidFill>
              </a:rPr>
              <a:t>infinite loop</a:t>
            </a:r>
            <a:r>
              <a:rPr lang="en-US" sz="2800" dirty="0"/>
              <a:t>, which will execute until the user interrupts the program </a:t>
            </a:r>
          </a:p>
          <a:p>
            <a:pPr lvl="1"/>
            <a:r>
              <a:rPr lang="en-US" sz="2800" dirty="0"/>
              <a:t>This is a common logical error </a:t>
            </a:r>
          </a:p>
          <a:p>
            <a:r>
              <a:rPr lang="en-US" dirty="0"/>
              <a:t>You should always double check to ensure that your loops will terminate normally </a:t>
            </a:r>
          </a:p>
          <a:p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1E118-2543-6E41-991B-BABF710D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3" b="12943"/>
          <a:stretch/>
        </p:blipFill>
        <p:spPr>
          <a:xfrm>
            <a:off x="2360714" y="4300552"/>
            <a:ext cx="4422570" cy="243988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88B634-D9C3-1846-99AC-B878A1AA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79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13456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F505-12EF-604F-9255-76CEED50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Revision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C7A7-92ED-D648-B69D-A590ED4C0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now revise the following: </a:t>
            </a:r>
          </a:p>
          <a:p>
            <a:pPr lvl="1"/>
            <a:r>
              <a:rPr lang="en-US" sz="2800" dirty="0"/>
              <a:t>Variables &amp; Data Types: </a:t>
            </a:r>
          </a:p>
          <a:p>
            <a:pPr lvl="2"/>
            <a:r>
              <a:rPr lang="en-US" sz="2800" dirty="0" err="1"/>
              <a:t>ints</a:t>
            </a:r>
            <a:r>
              <a:rPr lang="en-US" sz="2800" dirty="0"/>
              <a:t>, doubles</a:t>
            </a:r>
          </a:p>
          <a:p>
            <a:pPr lvl="1"/>
            <a:r>
              <a:rPr lang="en-US" sz="2800" dirty="0"/>
              <a:t>Variable Operators: </a:t>
            </a:r>
          </a:p>
          <a:p>
            <a:pPr lvl="2"/>
            <a:r>
              <a:rPr lang="en-US" sz="2800" dirty="0"/>
              <a:t>addition, subtraction</a:t>
            </a:r>
          </a:p>
          <a:p>
            <a:pPr lvl="1"/>
            <a:r>
              <a:rPr lang="en-US" sz="2800" dirty="0"/>
              <a:t>Selection: </a:t>
            </a:r>
          </a:p>
          <a:p>
            <a:pPr lvl="2"/>
            <a:r>
              <a:rPr lang="en-US" sz="2800" dirty="0"/>
              <a:t>if, else</a:t>
            </a:r>
          </a:p>
          <a:p>
            <a:pPr lvl="1"/>
            <a:r>
              <a:rPr lang="en-US" sz="2800" dirty="0"/>
              <a:t>Iteration: </a:t>
            </a:r>
          </a:p>
          <a:p>
            <a:pPr lvl="2"/>
            <a:r>
              <a:rPr lang="en-US" sz="2800" dirty="0"/>
              <a:t>for, while,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1BC98-1CA8-8B43-B571-A256925B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858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60DA2-B1E5-F34C-AE55-2A2BE313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5" r="13809"/>
          <a:stretch/>
        </p:blipFill>
        <p:spPr>
          <a:xfrm>
            <a:off x="6483927" y="884397"/>
            <a:ext cx="2517569" cy="3656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87E63-83D2-1C43-9709-EB6E9BD6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do Statement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E282-F199-CD45-BE67-17ABE4B13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i="1" dirty="0">
                <a:solidFill>
                  <a:srgbClr val="FF0000"/>
                </a:solidFill>
              </a:rPr>
              <a:t>do statement</a:t>
            </a:r>
            <a:r>
              <a:rPr lang="en-US" i="1" dirty="0"/>
              <a:t> </a:t>
            </a:r>
            <a:r>
              <a:rPr lang="en-US" dirty="0"/>
              <a:t>has the following syntax: </a:t>
            </a:r>
          </a:p>
          <a:p>
            <a:endParaRPr lang="en-US" b="1" dirty="0"/>
          </a:p>
          <a:p>
            <a:pPr marL="457200" lvl="1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do</a:t>
            </a:r>
            <a:r>
              <a:rPr lang="en-US" sz="2800" b="1" dirty="0"/>
              <a:t>{ </a:t>
            </a:r>
          </a:p>
          <a:p>
            <a:pPr marL="914400" lvl="2" indent="0">
              <a:buNone/>
            </a:pPr>
            <a:r>
              <a:rPr lang="en-US" sz="2800" b="1" i="1" dirty="0"/>
              <a:t>statement</a:t>
            </a:r>
            <a:r>
              <a:rPr lang="en-US" sz="2800" b="1" dirty="0"/>
              <a:t>; </a:t>
            </a:r>
          </a:p>
          <a:p>
            <a:pPr marL="457200" lvl="1" indent="0">
              <a:buNone/>
            </a:pPr>
            <a:r>
              <a:rPr lang="en-US" sz="2800" b="1" dirty="0"/>
              <a:t>} </a:t>
            </a:r>
            <a:r>
              <a:rPr lang="en-US" sz="2800" b="1" dirty="0">
                <a:solidFill>
                  <a:srgbClr val="FF0000"/>
                </a:solidFill>
              </a:rPr>
              <a:t>while</a:t>
            </a:r>
            <a:r>
              <a:rPr lang="en-US" sz="2800" b="1" dirty="0"/>
              <a:t> (</a:t>
            </a:r>
            <a:r>
              <a:rPr lang="en-US" sz="2800" b="1" i="1" dirty="0"/>
              <a:t>condition</a:t>
            </a:r>
            <a:r>
              <a:rPr lang="en-US" sz="2800" b="1" dirty="0"/>
              <a:t>); </a:t>
            </a:r>
          </a:p>
          <a:p>
            <a:endParaRPr lang="en-US" b="1" dirty="0"/>
          </a:p>
          <a:p>
            <a:r>
              <a:rPr lang="en-US" b="1" dirty="0"/>
              <a:t>do and while are </a:t>
            </a:r>
            <a:r>
              <a:rPr lang="en-US" dirty="0"/>
              <a:t>reserved words </a:t>
            </a:r>
          </a:p>
          <a:p>
            <a:r>
              <a:rPr lang="en-US" dirty="0"/>
              <a:t>The </a:t>
            </a:r>
            <a:r>
              <a:rPr lang="en-US" b="1" i="1" dirty="0"/>
              <a:t>statement </a:t>
            </a:r>
            <a:r>
              <a:rPr lang="en-US" dirty="0"/>
              <a:t>is executed once initially, and then the </a:t>
            </a:r>
            <a:r>
              <a:rPr lang="en-US" b="1" i="1" dirty="0"/>
              <a:t>condition </a:t>
            </a:r>
            <a:r>
              <a:rPr lang="en-US" dirty="0"/>
              <a:t>is evaluated </a:t>
            </a:r>
          </a:p>
          <a:p>
            <a:r>
              <a:rPr lang="en-US" dirty="0"/>
              <a:t>The </a:t>
            </a:r>
            <a:r>
              <a:rPr lang="en-US" b="1" i="1" dirty="0"/>
              <a:t>statement </a:t>
            </a:r>
            <a:r>
              <a:rPr lang="en-US" dirty="0"/>
              <a:t>is executed repeatedly until the </a:t>
            </a:r>
            <a:r>
              <a:rPr lang="en-US" b="1" i="1" dirty="0"/>
              <a:t>condition </a:t>
            </a:r>
            <a:r>
              <a:rPr lang="en-US" dirty="0"/>
              <a:t>becomes false </a:t>
            </a:r>
          </a:p>
          <a:p>
            <a:endParaRPr lang="en-TW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C3EFE-FCD6-AA40-A820-A0A3743F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04798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5F2C-1F32-D04C-AB15-3B23108E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do-while 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D054-1CC0-664F-945A-E0891056D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 1</a:t>
            </a:r>
            <a:r>
              <a:rPr lang="en-US" altLang="zh-TW" sz="2400" dirty="0"/>
              <a:t>.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final int LIMIT = 5; </a:t>
            </a:r>
          </a:p>
          <a:p>
            <a:pPr marL="457200" lvl="1" indent="0">
              <a:buNone/>
            </a:pPr>
            <a:r>
              <a:rPr lang="en-US" dirty="0"/>
              <a:t>int count = 1; </a:t>
            </a:r>
          </a:p>
          <a:p>
            <a:pPr marL="457200" lvl="1" indent="0">
              <a:buNone/>
            </a:pPr>
            <a:r>
              <a:rPr lang="en-US" dirty="0"/>
              <a:t>do { 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(count); </a:t>
            </a:r>
          </a:p>
          <a:p>
            <a:pPr marL="914400" lvl="2" indent="0">
              <a:buNone/>
            </a:pPr>
            <a:r>
              <a:rPr lang="en-US" sz="2400" dirty="0"/>
              <a:t>count += 1; </a:t>
            </a:r>
          </a:p>
          <a:p>
            <a:pPr marL="457200" lvl="1" indent="0">
              <a:buNone/>
            </a:pPr>
            <a:r>
              <a:rPr lang="en-US" dirty="0"/>
              <a:t>} while (count &lt;= LIMIT); </a:t>
            </a:r>
          </a:p>
          <a:p>
            <a:r>
              <a:rPr lang="en-US" sz="2400" dirty="0"/>
              <a:t>Example 2</a:t>
            </a:r>
            <a:r>
              <a:rPr lang="en-US" altLang="zh-TW" sz="2400" dirty="0"/>
              <a:t>.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int count = 1; </a:t>
            </a:r>
          </a:p>
          <a:p>
            <a:pPr marL="457200" lvl="1" indent="0">
              <a:buNone/>
            </a:pPr>
            <a:r>
              <a:rPr lang="en-US" dirty="0"/>
              <a:t>do { </a:t>
            </a:r>
          </a:p>
          <a:p>
            <a:pPr marL="914400" lvl="2" indent="0">
              <a:buNone/>
            </a:pPr>
            <a:r>
              <a:rPr lang="en-US" sz="2400" dirty="0" err="1"/>
              <a:t>System.out.println</a:t>
            </a:r>
            <a:r>
              <a:rPr lang="en-US" sz="2400" dirty="0"/>
              <a:t>(count); </a:t>
            </a:r>
          </a:p>
          <a:p>
            <a:pPr marL="914400" lvl="2" indent="0">
              <a:buNone/>
            </a:pPr>
            <a:r>
              <a:rPr lang="en-US" sz="2400" dirty="0"/>
              <a:t>count += 1; </a:t>
            </a:r>
          </a:p>
          <a:p>
            <a:pPr marL="457200" lvl="1" indent="0">
              <a:buNone/>
            </a:pPr>
            <a:r>
              <a:rPr lang="en-US" dirty="0"/>
              <a:t>} while (count &lt;=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);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1F61AB-EBA3-D94F-9904-CD5F3C9DB0FA}"/>
              </a:ext>
            </a:extLst>
          </p:cNvPr>
          <p:cNvSpPr/>
          <p:nvPr/>
        </p:nvSpPr>
        <p:spPr>
          <a:xfrm>
            <a:off x="4833257" y="1149530"/>
            <a:ext cx="1781299" cy="3046988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Result of </a:t>
            </a:r>
          </a:p>
          <a:p>
            <a:r>
              <a:rPr lang="en-US" sz="2400" b="1" dirty="0"/>
              <a:t>Example 1:</a:t>
            </a:r>
          </a:p>
          <a:p>
            <a:r>
              <a:rPr lang="en-US" sz="2400" b="1" dirty="0"/>
              <a:t>==========</a:t>
            </a:r>
          </a:p>
          <a:p>
            <a:r>
              <a:rPr lang="en-TW" sz="2400" dirty="0"/>
              <a:t>1</a:t>
            </a:r>
          </a:p>
          <a:p>
            <a:r>
              <a:rPr lang="en-TW" sz="2400" dirty="0"/>
              <a:t>2</a:t>
            </a:r>
          </a:p>
          <a:p>
            <a:r>
              <a:rPr lang="en-TW" sz="2400" dirty="0"/>
              <a:t>3</a:t>
            </a:r>
          </a:p>
          <a:p>
            <a:r>
              <a:rPr lang="en-TW" sz="2400" dirty="0"/>
              <a:t>4</a:t>
            </a:r>
          </a:p>
          <a:p>
            <a:r>
              <a:rPr lang="en-TW" sz="2400" dirty="0"/>
              <a:t>5 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933DD-DAD1-4E4D-9B74-9FA8BC8DEBB4}"/>
              </a:ext>
            </a:extLst>
          </p:cNvPr>
          <p:cNvSpPr/>
          <p:nvPr/>
        </p:nvSpPr>
        <p:spPr>
          <a:xfrm>
            <a:off x="6942906" y="1149530"/>
            <a:ext cx="1781299" cy="1569660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Result of </a:t>
            </a:r>
          </a:p>
          <a:p>
            <a:r>
              <a:rPr lang="en-US" sz="2400" b="1" dirty="0"/>
              <a:t>Example 2:</a:t>
            </a:r>
          </a:p>
          <a:p>
            <a:r>
              <a:rPr lang="en-US" sz="2400" b="1" dirty="0"/>
              <a:t>==========</a:t>
            </a:r>
          </a:p>
          <a:p>
            <a:r>
              <a:rPr lang="en-TW" sz="2400" dirty="0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2B2DD-BC53-274F-864C-F15CE4CD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61206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43DB-1E4E-8445-AC2F-9217276B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Comparing while and do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FC80-445B-B54F-92B2-9D35D3DB6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3246-05BA-2743-A4D1-5379ED6BF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5" r="13809"/>
          <a:stretch/>
        </p:blipFill>
        <p:spPr>
          <a:xfrm>
            <a:off x="5106391" y="1902867"/>
            <a:ext cx="3218213" cy="4674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9EF91-EFE0-B942-9A35-D52385FA9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9" r="9694"/>
          <a:stretch/>
        </p:blipFill>
        <p:spPr>
          <a:xfrm>
            <a:off x="336851" y="2031469"/>
            <a:ext cx="3700760" cy="44171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13C41-232B-C147-B530-9FC9100C7798}"/>
              </a:ext>
            </a:extLst>
          </p:cNvPr>
          <p:cNvSpPr/>
          <p:nvPr/>
        </p:nvSpPr>
        <p:spPr>
          <a:xfrm>
            <a:off x="336851" y="1310363"/>
            <a:ext cx="2582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while loop </a:t>
            </a:r>
            <a:endParaRPr lang="en-US" sz="3600" b="1" dirty="0"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B07C1-4A77-7340-8F95-041992080A63}"/>
              </a:ext>
            </a:extLst>
          </p:cNvPr>
          <p:cNvSpPr/>
          <p:nvPr/>
        </p:nvSpPr>
        <p:spPr>
          <a:xfrm>
            <a:off x="5144378" y="1325958"/>
            <a:ext cx="2582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do loop </a:t>
            </a:r>
            <a:endParaRPr lang="en-US" sz="3600" b="1" dirty="0">
              <a:effectLst/>
              <a:latin typeface="Helvetica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BECDBF-0B74-6947-9413-58573B7F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2881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4103-C4B8-6F4D-B915-D3B298EB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Nested loops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6346-E626-F841-AF4A-1532E59EE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to nested if statements, loops can be nested as well </a:t>
            </a:r>
          </a:p>
          <a:p>
            <a:r>
              <a:rPr lang="en-US" dirty="0"/>
              <a:t>For each step of the outer loop, the inner loop goes through its full set of iterations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/>
              <a:t>do { </a:t>
            </a:r>
          </a:p>
          <a:p>
            <a:pPr marL="914400" lvl="2" indent="0">
              <a:buNone/>
            </a:pPr>
            <a:r>
              <a:rPr lang="en-US" sz="2800" dirty="0"/>
              <a:t>do { </a:t>
            </a:r>
          </a:p>
          <a:p>
            <a:pPr marL="914400" lvl="2" indent="0">
              <a:buNone/>
            </a:pPr>
            <a:r>
              <a:rPr lang="en-US" sz="2800" dirty="0"/>
              <a:t>} while (…); </a:t>
            </a:r>
          </a:p>
          <a:p>
            <a:pPr marL="457200" lvl="1" indent="0">
              <a:buNone/>
            </a:pPr>
            <a:r>
              <a:rPr lang="en-US" sz="2800" dirty="0"/>
              <a:t>while (…); </a:t>
            </a:r>
          </a:p>
          <a:p>
            <a:endParaRPr lang="en-US" dirty="0"/>
          </a:p>
          <a:p>
            <a:r>
              <a:rPr lang="en-US" dirty="0"/>
              <a:t>Don’t forget the </a:t>
            </a:r>
            <a:r>
              <a:rPr lang="en-US" dirty="0">
                <a:solidFill>
                  <a:srgbClr val="FF0000"/>
                </a:solidFill>
              </a:rPr>
              <a:t>semicolon</a:t>
            </a:r>
            <a:r>
              <a:rPr lang="en-US" dirty="0"/>
              <a:t> after the while!!!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7215DE-F33F-F141-B634-BCD041019B2F}"/>
              </a:ext>
            </a:extLst>
          </p:cNvPr>
          <p:cNvSpPr/>
          <p:nvPr/>
        </p:nvSpPr>
        <p:spPr>
          <a:xfrm>
            <a:off x="1159624" y="3847605"/>
            <a:ext cx="4012018" cy="90252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01128-8716-8F4F-AA54-A28C47BCC25F}"/>
              </a:ext>
            </a:extLst>
          </p:cNvPr>
          <p:cNvSpPr/>
          <p:nvPr/>
        </p:nvSpPr>
        <p:spPr>
          <a:xfrm>
            <a:off x="3202180" y="3847605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0070C0"/>
                </a:solidFill>
              </a:rPr>
              <a:t>// do loop 2</a:t>
            </a:r>
            <a:endParaRPr lang="en-TW" sz="2800" i="1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6A925-1A2B-CF42-9C80-E3E3C85C40B6}"/>
              </a:ext>
            </a:extLst>
          </p:cNvPr>
          <p:cNvSpPr/>
          <p:nvPr/>
        </p:nvSpPr>
        <p:spPr>
          <a:xfrm>
            <a:off x="670756" y="3253840"/>
            <a:ext cx="6015052" cy="20188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11706-D8AF-C245-8BA1-BFED11C429C0}"/>
              </a:ext>
            </a:extLst>
          </p:cNvPr>
          <p:cNvSpPr/>
          <p:nvPr/>
        </p:nvSpPr>
        <p:spPr>
          <a:xfrm>
            <a:off x="4728221" y="3262151"/>
            <a:ext cx="195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// do loop 1</a:t>
            </a:r>
            <a:endParaRPr lang="en-TW" sz="2800" i="1" dirty="0">
              <a:solidFill>
                <a:srgbClr val="FF0000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8522E90-2C56-1047-B815-3686713A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50419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8D93-AAAF-EC41-AE1E-31DF22F5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for Statement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F2B68-96C5-E642-8776-F792BA17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i="1" dirty="0"/>
              <a:t>for statement </a:t>
            </a:r>
            <a:r>
              <a:rPr lang="en-US" dirty="0"/>
              <a:t>has the following syntax: 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b="1" dirty="0"/>
              <a:t>for (</a:t>
            </a:r>
            <a:r>
              <a:rPr lang="en-US" sz="2800" b="1" i="1" dirty="0"/>
              <a:t>initialization</a:t>
            </a:r>
            <a:r>
              <a:rPr lang="en-US" sz="2800" b="1" dirty="0"/>
              <a:t>; </a:t>
            </a:r>
            <a:r>
              <a:rPr lang="en-US" sz="2800" b="1" i="1" dirty="0"/>
              <a:t>condition</a:t>
            </a:r>
            <a:r>
              <a:rPr lang="en-US" sz="2800" b="1" dirty="0"/>
              <a:t>; </a:t>
            </a:r>
            <a:r>
              <a:rPr lang="en-US" sz="2800" b="1" i="1" dirty="0"/>
              <a:t>increment</a:t>
            </a:r>
            <a:r>
              <a:rPr lang="en-US" sz="2800" b="1" dirty="0"/>
              <a:t>) </a:t>
            </a:r>
            <a:endParaRPr lang="en-US" sz="2800" dirty="0"/>
          </a:p>
          <a:p>
            <a:pPr marL="914400" lvl="2" indent="0">
              <a:buNone/>
            </a:pPr>
            <a:r>
              <a:rPr lang="en-US" sz="2800" dirty="0"/>
              <a:t>statement; </a:t>
            </a:r>
          </a:p>
          <a:p>
            <a:endParaRPr lang="en-US" sz="2400" b="1" dirty="0"/>
          </a:p>
          <a:p>
            <a:r>
              <a:rPr lang="en-US" sz="2400" b="1" dirty="0"/>
              <a:t>for </a:t>
            </a:r>
            <a:r>
              <a:rPr lang="en-US" sz="2400" dirty="0"/>
              <a:t>is reserved word </a:t>
            </a:r>
          </a:p>
          <a:p>
            <a:r>
              <a:rPr lang="en-US" sz="2400" dirty="0"/>
              <a:t>The initialization is executed once before the loop begins </a:t>
            </a:r>
          </a:p>
          <a:p>
            <a:r>
              <a:rPr lang="en-US" sz="2400" dirty="0"/>
              <a:t>The statement is executed until the </a:t>
            </a:r>
            <a:r>
              <a:rPr lang="en-US" sz="2400" b="1" i="1" dirty="0"/>
              <a:t>condition becomes false </a:t>
            </a:r>
          </a:p>
          <a:p>
            <a:r>
              <a:rPr lang="en-US" sz="2400" dirty="0"/>
              <a:t>The </a:t>
            </a:r>
            <a:r>
              <a:rPr lang="en-US" sz="2400" b="1" i="1" dirty="0"/>
              <a:t>increment </a:t>
            </a:r>
            <a:r>
              <a:rPr lang="en-US" sz="2400" dirty="0"/>
              <a:t>portion is executed at the end of each iteration </a:t>
            </a:r>
          </a:p>
          <a:p>
            <a:r>
              <a:rPr lang="en-US" sz="2400" dirty="0"/>
              <a:t>The </a:t>
            </a:r>
            <a:r>
              <a:rPr lang="en-US" sz="2400" b="1" i="1" dirty="0"/>
              <a:t>condition-statement-increment </a:t>
            </a:r>
            <a:r>
              <a:rPr lang="en-US" sz="2400" dirty="0"/>
              <a:t>cycle is executed repeatedly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8CA95-3FFB-A34B-99C4-1D15B889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83644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0C9F-2DE3-744E-A310-0AEC8169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447E-FE05-8744-B01B-272B9D29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5; </a:t>
            </a:r>
            <a:r>
              <a:rPr lang="en-US" dirty="0" err="1"/>
              <a:t>i</a:t>
            </a:r>
            <a:r>
              <a:rPr lang="en-US" dirty="0"/>
              <a:t>++) { </a:t>
            </a:r>
          </a:p>
          <a:p>
            <a:pPr marL="457200" lvl="1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(“hello: ” + </a:t>
            </a:r>
            <a:r>
              <a:rPr lang="en-US" sz="2800" dirty="0" err="1"/>
              <a:t>i</a:t>
            </a:r>
            <a:r>
              <a:rPr lang="en-US" sz="2800" dirty="0"/>
              <a:t>); </a:t>
            </a:r>
          </a:p>
          <a:p>
            <a:pPr marL="0" indent="0">
              <a:buNone/>
            </a:pPr>
            <a:r>
              <a:rPr lang="en-US" dirty="0"/>
              <a:t>} 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Result</a:t>
            </a:r>
          </a:p>
          <a:p>
            <a:pPr marL="0" indent="0">
              <a:buNone/>
            </a:pPr>
            <a:r>
              <a:rPr lang="en-US" b="1" dirty="0"/>
              <a:t>==========</a:t>
            </a:r>
          </a:p>
          <a:p>
            <a:pPr marL="0" indent="0">
              <a:buNone/>
            </a:pPr>
            <a:r>
              <a:rPr lang="en-US" dirty="0"/>
              <a:t>hello: </a:t>
            </a:r>
            <a:r>
              <a:rPr lang="en-TW" dirty="0"/>
              <a:t>0</a:t>
            </a:r>
          </a:p>
          <a:p>
            <a:pPr marL="0" indent="0">
              <a:buNone/>
            </a:pPr>
            <a:r>
              <a:rPr lang="en-US" dirty="0"/>
              <a:t>hello: </a:t>
            </a:r>
            <a:r>
              <a:rPr lang="en-TW" dirty="0"/>
              <a:t>1</a:t>
            </a:r>
          </a:p>
          <a:p>
            <a:pPr marL="0" indent="0">
              <a:buNone/>
            </a:pPr>
            <a:r>
              <a:rPr lang="en-US" dirty="0"/>
              <a:t>hello: </a:t>
            </a:r>
            <a:r>
              <a:rPr lang="en-TW" dirty="0"/>
              <a:t>2</a:t>
            </a:r>
          </a:p>
          <a:p>
            <a:pPr marL="0" indent="0">
              <a:buNone/>
            </a:pPr>
            <a:r>
              <a:rPr lang="en-US" dirty="0"/>
              <a:t>hello: </a:t>
            </a:r>
            <a:r>
              <a:rPr lang="en-TW" dirty="0"/>
              <a:t>3</a:t>
            </a:r>
          </a:p>
          <a:p>
            <a:pPr marL="0" indent="0">
              <a:buNone/>
            </a:pPr>
            <a:r>
              <a:rPr lang="en-US" dirty="0"/>
              <a:t>hello: </a:t>
            </a:r>
            <a:r>
              <a:rPr lang="en-TW" dirty="0"/>
              <a:t>4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F60BD-12E7-214E-83E3-CB3AB0EF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82693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3DB3-6DD9-0448-8A1B-CE9C417D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Logic of a for loop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D68C5-44E0-5542-BB90-42C9792E1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EB3FE-2449-EF43-85AE-34B972C5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460" y="1461241"/>
            <a:ext cx="3362861" cy="50065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886A8-6A2A-564B-91DF-68AC02B7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683965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AF0E-7B7C-1244-BE16-5C64677B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for statement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0B1FF-E184-E94C-8721-DE3764007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</a:t>
            </a:r>
            <a:r>
              <a:rPr lang="en-US" b="1" dirty="0"/>
              <a:t>while</a:t>
            </a:r>
            <a:r>
              <a:rPr lang="en-US" dirty="0"/>
              <a:t> loop, the condition of a </a:t>
            </a:r>
            <a:r>
              <a:rPr lang="en-US" b="1" dirty="0"/>
              <a:t>for</a:t>
            </a:r>
            <a:r>
              <a:rPr lang="en-US" dirty="0"/>
              <a:t> statement is tested prior to executing the loop body </a:t>
            </a:r>
          </a:p>
          <a:p>
            <a:r>
              <a:rPr lang="en-US" dirty="0"/>
              <a:t>Therefore, the body of a </a:t>
            </a:r>
            <a:r>
              <a:rPr lang="en-US" b="1" dirty="0"/>
              <a:t>for</a:t>
            </a:r>
            <a:r>
              <a:rPr lang="en-US" dirty="0"/>
              <a:t> loop will execute </a:t>
            </a:r>
            <a:r>
              <a:rPr lang="en-US" b="1" dirty="0">
                <a:solidFill>
                  <a:srgbClr val="FF0000"/>
                </a:solidFill>
              </a:rPr>
              <a:t>zero</a:t>
            </a:r>
            <a:r>
              <a:rPr lang="en-US" dirty="0"/>
              <a:t> or more times </a:t>
            </a:r>
          </a:p>
          <a:p>
            <a:pPr lvl="1"/>
            <a:r>
              <a:rPr lang="en-US" sz="2800" dirty="0"/>
              <a:t>Example.</a:t>
            </a:r>
          </a:p>
          <a:p>
            <a:pPr marL="914400" lvl="2" indent="0">
              <a:buNone/>
            </a:pPr>
            <a:r>
              <a:rPr lang="en-US" sz="2800" dirty="0"/>
              <a:t>for (int </a:t>
            </a:r>
            <a:r>
              <a:rPr lang="en-US" sz="2800" dirty="0" err="1"/>
              <a:t>i</a:t>
            </a:r>
            <a:r>
              <a:rPr lang="en-US" sz="2800" dirty="0"/>
              <a:t> = </a:t>
            </a:r>
            <a:r>
              <a:rPr lang="en-US" sz="2800" b="1" dirty="0">
                <a:solidFill>
                  <a:srgbClr val="FF0000"/>
                </a:solidFill>
              </a:rPr>
              <a:t>0</a:t>
            </a:r>
            <a:r>
              <a:rPr lang="en-US" sz="2800" dirty="0"/>
              <a:t>; </a:t>
            </a:r>
            <a:r>
              <a:rPr lang="en-US" sz="2800" b="1" dirty="0" err="1">
                <a:solidFill>
                  <a:srgbClr val="FF0000"/>
                </a:solidFill>
              </a:rPr>
              <a:t>i</a:t>
            </a:r>
            <a:r>
              <a:rPr lang="en-US" sz="2800" b="1" dirty="0">
                <a:solidFill>
                  <a:srgbClr val="FF0000"/>
                </a:solidFill>
              </a:rPr>
              <a:t> &lt; -1</a:t>
            </a:r>
            <a:r>
              <a:rPr lang="en-US" sz="2800" dirty="0"/>
              <a:t>; </a:t>
            </a:r>
            <a:r>
              <a:rPr lang="en-US" sz="2800" dirty="0" err="1"/>
              <a:t>i</a:t>
            </a:r>
            <a:r>
              <a:rPr lang="en-US" sz="2800" dirty="0"/>
              <a:t>++) { </a:t>
            </a:r>
          </a:p>
          <a:p>
            <a:pPr marL="1371600" lvl="3" indent="0">
              <a:buNone/>
            </a:pPr>
            <a:r>
              <a:rPr lang="en-US" sz="2800" dirty="0" err="1"/>
              <a:t>System.out.println</a:t>
            </a:r>
            <a:r>
              <a:rPr lang="en-US" sz="2800" dirty="0"/>
              <a:t>(“hello: ” + </a:t>
            </a:r>
            <a:r>
              <a:rPr lang="en-US" sz="2800" dirty="0" err="1"/>
              <a:t>i</a:t>
            </a:r>
            <a:r>
              <a:rPr lang="en-US" sz="2800" dirty="0"/>
              <a:t>); </a:t>
            </a:r>
          </a:p>
          <a:p>
            <a:pPr marL="914400" lvl="2" indent="0">
              <a:buNone/>
            </a:pPr>
            <a:r>
              <a:rPr lang="en-US" sz="2800" dirty="0"/>
              <a:t>} </a:t>
            </a:r>
          </a:p>
          <a:p>
            <a:pPr lvl="1"/>
            <a:endParaRPr lang="en-US" sz="2800" dirty="0"/>
          </a:p>
          <a:p>
            <a:r>
              <a:rPr lang="en-US" dirty="0"/>
              <a:t>It is well suited for executing a loop a specific number of times that can be determined in advance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6445-5660-0E4D-98F6-05F4E949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318526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010D-5E42-B447-95A1-AF3DE4BE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537D-CC6B-7549-80D5-D2E880F82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final int LIMIT = 5; </a:t>
            </a:r>
          </a:p>
          <a:p>
            <a:pPr marL="0" indent="0">
              <a:buNone/>
            </a:pPr>
            <a:r>
              <a:rPr lang="en-US" sz="2400" dirty="0"/>
              <a:t>for (int count = 1; count &lt;= LIMIT; count++) {</a:t>
            </a:r>
          </a:p>
          <a:p>
            <a:pPr marL="457200" lvl="1" indent="0">
              <a:buNone/>
            </a:pPr>
            <a:r>
              <a:rPr lang="en-US" dirty="0" err="1"/>
              <a:t>System.out.println</a:t>
            </a:r>
            <a:r>
              <a:rPr lang="en-US" dirty="0"/>
              <a:t>(count); </a:t>
            </a:r>
          </a:p>
          <a:p>
            <a:pPr marL="0" indent="0">
              <a:buNone/>
            </a:pPr>
            <a:r>
              <a:rPr lang="en-US" sz="2400" dirty="0"/>
              <a:t>} </a:t>
            </a:r>
          </a:p>
          <a:p>
            <a:endParaRPr lang="en-TW" sz="2400" dirty="0"/>
          </a:p>
          <a:p>
            <a:pPr marL="0" indent="0">
              <a:buNone/>
            </a:pPr>
            <a:r>
              <a:rPr lang="en-US" sz="2400" b="1" dirty="0"/>
              <a:t>Result</a:t>
            </a:r>
          </a:p>
          <a:p>
            <a:pPr marL="0" indent="0">
              <a:buNone/>
            </a:pPr>
            <a:r>
              <a:rPr lang="en-US" sz="2400" b="1" dirty="0"/>
              <a:t>==========</a:t>
            </a:r>
          </a:p>
          <a:p>
            <a:pPr marL="0" indent="0">
              <a:buNone/>
            </a:pPr>
            <a:r>
              <a:rPr lang="en-TW" sz="2400" dirty="0"/>
              <a:t>1</a:t>
            </a:r>
          </a:p>
          <a:p>
            <a:pPr marL="0" indent="0">
              <a:buNone/>
            </a:pPr>
            <a:r>
              <a:rPr lang="en-TW" sz="2400" dirty="0"/>
              <a:t>2</a:t>
            </a:r>
          </a:p>
          <a:p>
            <a:pPr marL="0" indent="0">
              <a:buNone/>
            </a:pPr>
            <a:r>
              <a:rPr lang="en-TW" sz="2400" dirty="0"/>
              <a:t>3</a:t>
            </a:r>
          </a:p>
          <a:p>
            <a:pPr marL="0" indent="0">
              <a:buNone/>
            </a:pPr>
            <a:r>
              <a:rPr lang="en-TW" sz="2400" dirty="0"/>
              <a:t>4</a:t>
            </a:r>
          </a:p>
          <a:p>
            <a:pPr marL="0" indent="0">
              <a:buNone/>
            </a:pPr>
            <a:r>
              <a:rPr lang="en-TW" sz="2400" dirty="0"/>
              <a:t>5</a:t>
            </a:r>
            <a:endParaRPr lang="en-US" sz="2400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A4BFC-AB49-6A40-97EF-5F495157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13413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24D1-FBFD-B241-B445-29483307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Choosing a loop structure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1452-06A7-0947-BEBC-E57AD2650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can’t determine how many times you want to execute the loop body, use a </a:t>
            </a:r>
            <a:r>
              <a:rPr lang="en-US" b="1" dirty="0"/>
              <a:t>while</a:t>
            </a:r>
            <a:r>
              <a:rPr lang="en-US" dirty="0"/>
              <a:t> statement or a </a:t>
            </a:r>
            <a:r>
              <a:rPr lang="en-US" b="1" dirty="0"/>
              <a:t>do</a:t>
            </a:r>
            <a:r>
              <a:rPr lang="en-US" dirty="0"/>
              <a:t> statement </a:t>
            </a:r>
          </a:p>
          <a:p>
            <a:pPr lvl="1"/>
            <a:r>
              <a:rPr lang="en-US" sz="2800" dirty="0"/>
              <a:t>If it might be </a:t>
            </a:r>
            <a:r>
              <a:rPr lang="en-US" sz="2800" b="1" dirty="0">
                <a:solidFill>
                  <a:srgbClr val="FF0000"/>
                </a:solidFill>
              </a:rPr>
              <a:t>zero</a:t>
            </a:r>
            <a:r>
              <a:rPr lang="en-US" sz="2800" dirty="0"/>
              <a:t> or more times, use a </a:t>
            </a:r>
            <a:r>
              <a:rPr lang="en-US" sz="2800" b="1" dirty="0"/>
              <a:t>while</a:t>
            </a:r>
            <a:r>
              <a:rPr lang="en-US" sz="2800" dirty="0"/>
              <a:t> statement </a:t>
            </a:r>
          </a:p>
          <a:p>
            <a:pPr lvl="1"/>
            <a:r>
              <a:rPr lang="en-US" sz="2800" dirty="0"/>
              <a:t>if it will be </a:t>
            </a:r>
            <a:r>
              <a:rPr lang="en-US" sz="2800" b="1" dirty="0">
                <a:solidFill>
                  <a:srgbClr val="FF0000"/>
                </a:solidFill>
              </a:rPr>
              <a:t>at least once</a:t>
            </a:r>
            <a:r>
              <a:rPr lang="en-US" sz="2800" dirty="0"/>
              <a:t>, use a </a:t>
            </a:r>
            <a:r>
              <a:rPr lang="en-US" sz="2800" b="1" dirty="0"/>
              <a:t>do</a:t>
            </a:r>
            <a:r>
              <a:rPr lang="en-US" sz="2800" dirty="0"/>
              <a:t> statement </a:t>
            </a:r>
          </a:p>
          <a:p>
            <a:endParaRPr lang="en-US" dirty="0"/>
          </a:p>
          <a:p>
            <a:r>
              <a:rPr lang="en-US" dirty="0"/>
              <a:t>If you can determine how many times you want to execute the loop body, use a </a:t>
            </a:r>
            <a:r>
              <a:rPr lang="en-US" b="1" dirty="0"/>
              <a:t>for</a:t>
            </a:r>
            <a:r>
              <a:rPr lang="en-US" dirty="0"/>
              <a:t> statement 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4B118-D656-5E4E-B378-4C076313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89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2135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3E46-3E93-9D4E-B778-C40906B6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Variables 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79A1B-A48F-4045-A672-C4AD0D08B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is a name for a </a:t>
            </a:r>
            <a:r>
              <a:rPr lang="en-US" dirty="0">
                <a:solidFill>
                  <a:srgbClr val="FF0000"/>
                </a:solidFill>
              </a:rPr>
              <a:t>location in memory </a:t>
            </a:r>
          </a:p>
          <a:p>
            <a:r>
              <a:rPr lang="en-US" dirty="0"/>
              <a:t>2 types of variables </a:t>
            </a:r>
          </a:p>
          <a:p>
            <a:pPr lvl="1"/>
            <a:r>
              <a:rPr lang="en-US" sz="2800" dirty="0"/>
              <a:t>Primitive (e.g. </a:t>
            </a:r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double</a:t>
            </a:r>
            <a:r>
              <a:rPr lang="en-US" sz="2800" dirty="0"/>
              <a:t> – usually smaller case letters) </a:t>
            </a:r>
          </a:p>
          <a:p>
            <a:pPr lvl="1"/>
            <a:r>
              <a:rPr lang="en-US" sz="2800" dirty="0"/>
              <a:t>Reference (e.g. </a:t>
            </a:r>
            <a:r>
              <a:rPr lang="en-US" sz="2800" dirty="0">
                <a:solidFill>
                  <a:srgbClr val="FF0000"/>
                </a:solidFill>
              </a:rPr>
              <a:t>objects</a:t>
            </a:r>
            <a:r>
              <a:rPr lang="en-US" sz="2800" dirty="0"/>
              <a:t> – usually starts with capital letter) </a:t>
            </a:r>
          </a:p>
          <a:p>
            <a:r>
              <a:rPr lang="en-US" dirty="0"/>
              <a:t>Must have a type and a name </a:t>
            </a:r>
          </a:p>
          <a:p>
            <a:r>
              <a:rPr lang="en-US" dirty="0"/>
              <a:t>Cannot be a reserved word (</a:t>
            </a:r>
            <a:r>
              <a:rPr lang="en-US" dirty="0">
                <a:solidFill>
                  <a:srgbClr val="FF0000"/>
                </a:solidFill>
              </a:rPr>
              <a:t>public, void, static, int, …</a:t>
            </a:r>
            <a:r>
              <a:rPr lang="en-US" dirty="0"/>
              <a:t>) </a:t>
            </a:r>
          </a:p>
          <a:p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47E56-EA29-524F-87C0-594FBF37D285}"/>
              </a:ext>
            </a:extLst>
          </p:cNvPr>
          <p:cNvSpPr/>
          <p:nvPr/>
        </p:nvSpPr>
        <p:spPr>
          <a:xfrm>
            <a:off x="1897084" y="5031732"/>
            <a:ext cx="20544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data type 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571B88-56EC-9C46-BB34-AB3BAF9C4B77}"/>
              </a:ext>
            </a:extLst>
          </p:cNvPr>
          <p:cNvSpPr/>
          <p:nvPr/>
        </p:nvSpPr>
        <p:spPr>
          <a:xfrm>
            <a:off x="3829792" y="5018996"/>
            <a:ext cx="27788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variable name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48020-42F0-6F4A-8FD4-CDFE98715E82}"/>
              </a:ext>
            </a:extLst>
          </p:cNvPr>
          <p:cNvSpPr/>
          <p:nvPr/>
        </p:nvSpPr>
        <p:spPr>
          <a:xfrm>
            <a:off x="2980705" y="5930910"/>
            <a:ext cx="1941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int  total; </a:t>
            </a:r>
            <a:endParaRPr lang="en-US" sz="2800" dirty="0">
              <a:effectLst/>
              <a:latin typeface="Helvetica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FD7247-F11D-7740-A89E-EA162B4ACE40}"/>
              </a:ext>
            </a:extLst>
          </p:cNvPr>
          <p:cNvCxnSpPr>
            <a:cxnSpLocks/>
          </p:cNvCxnSpPr>
          <p:nvPr/>
        </p:nvCxnSpPr>
        <p:spPr>
          <a:xfrm>
            <a:off x="2980705" y="5580700"/>
            <a:ext cx="225631" cy="339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31420C-D9F7-CB49-95CF-73A8B4850DA8}"/>
              </a:ext>
            </a:extLst>
          </p:cNvPr>
          <p:cNvCxnSpPr>
            <a:cxnSpLocks/>
          </p:cNvCxnSpPr>
          <p:nvPr/>
        </p:nvCxnSpPr>
        <p:spPr>
          <a:xfrm flipH="1">
            <a:off x="4054432" y="5559543"/>
            <a:ext cx="263239" cy="3819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041C829-5368-8046-A907-53326B98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9929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5345-14D2-5846-85C3-74FBE859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789B-DC6D-4B4B-92DB-2CFE1DC4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635B-8752-AF43-9E1C-C376B83F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44500"/>
            <a:ext cx="6502400" cy="5969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0D8B-ACCC-B94A-BA53-FD90C8B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373FC-FF3A-C64D-BE97-055D2267A4A7}" type="slidenum">
              <a:rPr lang="en-TW" smtClean="0"/>
              <a:t>90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13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6649</TotalTime>
  <Words>5729</Words>
  <Application>Microsoft Macintosh PowerPoint</Application>
  <PresentationFormat>On-screen Show (4:3)</PresentationFormat>
  <Paragraphs>1102</Paragraphs>
  <Slides>90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Helvetica</vt:lpstr>
      <vt:lpstr>Times</vt:lpstr>
      <vt:lpstr>Times New Roman</vt:lpstr>
      <vt:lpstr>Office Theme</vt:lpstr>
      <vt:lpstr>     Topic 2 –  Programming Revision </vt:lpstr>
      <vt:lpstr>Programming language </vt:lpstr>
      <vt:lpstr>Programming Languages </vt:lpstr>
      <vt:lpstr>Java programming </vt:lpstr>
      <vt:lpstr>Platform independence </vt:lpstr>
      <vt:lpstr>The compilation process </vt:lpstr>
      <vt:lpstr>Edit, compile, run </vt:lpstr>
      <vt:lpstr>Revision </vt:lpstr>
      <vt:lpstr>Variables </vt:lpstr>
      <vt:lpstr>Variables </vt:lpstr>
      <vt:lpstr>Scope &amp; garbage collection </vt:lpstr>
      <vt:lpstr>Assignment </vt:lpstr>
      <vt:lpstr>Assignment </vt:lpstr>
      <vt:lpstr>Primitive types </vt:lpstr>
      <vt:lpstr>Bits and bytes </vt:lpstr>
      <vt:lpstr>Primitive types </vt:lpstr>
      <vt:lpstr>Primitive types </vt:lpstr>
      <vt:lpstr>Number types </vt:lpstr>
      <vt:lpstr>Examples of Math.round()</vt:lpstr>
      <vt:lpstr>Arithmetic expressions </vt:lpstr>
      <vt:lpstr>Modulus operator % </vt:lpstr>
      <vt:lpstr>Answer </vt:lpstr>
      <vt:lpstr>Operator precedence </vt:lpstr>
      <vt:lpstr>Increment and decrement </vt:lpstr>
      <vt:lpstr>Assignment operators </vt:lpstr>
      <vt:lpstr>Homework</vt:lpstr>
      <vt:lpstr>Homework</vt:lpstr>
      <vt:lpstr>Relational operators </vt:lpstr>
      <vt:lpstr>Frequent mistake!! </vt:lpstr>
      <vt:lpstr>The Math class </vt:lpstr>
      <vt:lpstr>The Math class </vt:lpstr>
      <vt:lpstr>Mathematical methods in Java </vt:lpstr>
      <vt:lpstr>Mathematical methods in Java </vt:lpstr>
      <vt:lpstr>Questions </vt:lpstr>
      <vt:lpstr>Strings </vt:lpstr>
      <vt:lpstr>Concatenation </vt:lpstr>
      <vt:lpstr>Concatenation when printing </vt:lpstr>
      <vt:lpstr>Converting between Strings and numbers </vt:lpstr>
      <vt:lpstr>Substrings </vt:lpstr>
      <vt:lpstr>Substrings </vt:lpstr>
      <vt:lpstr>Questions </vt:lpstr>
      <vt:lpstr>Answer of Question 1</vt:lpstr>
      <vt:lpstr>Answer of Question 2</vt:lpstr>
      <vt:lpstr>Answer of Question 3</vt:lpstr>
      <vt:lpstr>charAt( ) </vt:lpstr>
      <vt:lpstr>Summary of your homework</vt:lpstr>
      <vt:lpstr>Summary of your homework</vt:lpstr>
      <vt:lpstr>Comparing Strings </vt:lpstr>
      <vt:lpstr>More String comparisons </vt:lpstr>
      <vt:lpstr>More String comparisons </vt:lpstr>
      <vt:lpstr>More String comparisons </vt:lpstr>
      <vt:lpstr>More String comparisons </vt:lpstr>
      <vt:lpstr>More String comparisons </vt:lpstr>
      <vt:lpstr>Reading input </vt:lpstr>
      <vt:lpstr>Reading input </vt:lpstr>
      <vt:lpstr>Reading input </vt:lpstr>
      <vt:lpstr>Sequence, selection, iteration </vt:lpstr>
      <vt:lpstr>Selection statements </vt:lpstr>
      <vt:lpstr>The if Statement </vt:lpstr>
      <vt:lpstr>The if Statement </vt:lpstr>
      <vt:lpstr>The if-else Statement </vt:lpstr>
      <vt:lpstr>The if-else Statement </vt:lpstr>
      <vt:lpstr>The if-else if-else Statement </vt:lpstr>
      <vt:lpstr>Block statements </vt:lpstr>
      <vt:lpstr>Block statement example </vt:lpstr>
      <vt:lpstr>Nested if statements </vt:lpstr>
      <vt:lpstr>Nested if example </vt:lpstr>
      <vt:lpstr>Multiway Selection: Else if </vt:lpstr>
      <vt:lpstr>Else if example </vt:lpstr>
      <vt:lpstr>Logical operators </vt:lpstr>
      <vt:lpstr>Logical NOT </vt:lpstr>
      <vt:lpstr>Logical AND and logical OR </vt:lpstr>
      <vt:lpstr>Truth tables </vt:lpstr>
      <vt:lpstr>Logical operators </vt:lpstr>
      <vt:lpstr>Iteration </vt:lpstr>
      <vt:lpstr>The while statement </vt:lpstr>
      <vt:lpstr>Logic of a while loop </vt:lpstr>
      <vt:lpstr>while loop example </vt:lpstr>
      <vt:lpstr>Infinite loops </vt:lpstr>
      <vt:lpstr>The do Statement </vt:lpstr>
      <vt:lpstr>do-while example </vt:lpstr>
      <vt:lpstr>Comparing while and do </vt:lpstr>
      <vt:lpstr>Nested loops </vt:lpstr>
      <vt:lpstr>The for Statement </vt:lpstr>
      <vt:lpstr>Example </vt:lpstr>
      <vt:lpstr>Logic of a for loop </vt:lpstr>
      <vt:lpstr>The for statement </vt:lpstr>
      <vt:lpstr>Example </vt:lpstr>
      <vt:lpstr>Choosing a loop structure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Microsoft Office User</dc:creator>
  <cp:lastModifiedBy>Microsoft Office User</cp:lastModifiedBy>
  <cp:revision>96</cp:revision>
  <dcterms:created xsi:type="dcterms:W3CDTF">2020-05-06T05:09:07Z</dcterms:created>
  <dcterms:modified xsi:type="dcterms:W3CDTF">2020-09-09T08:33:24Z</dcterms:modified>
</cp:coreProperties>
</file>